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0"/>
  </p:notesMasterIdLst>
  <p:sldIdLst>
    <p:sldId id="257" r:id="rId2"/>
    <p:sldId id="280" r:id="rId3"/>
    <p:sldId id="451" r:id="rId4"/>
    <p:sldId id="260" r:id="rId5"/>
    <p:sldId id="279" r:id="rId6"/>
    <p:sldId id="453" r:id="rId7"/>
    <p:sldId id="493" r:id="rId8"/>
    <p:sldId id="262" r:id="rId9"/>
    <p:sldId id="454" r:id="rId10"/>
    <p:sldId id="289" r:id="rId11"/>
    <p:sldId id="282" r:id="rId12"/>
    <p:sldId id="283" r:id="rId13"/>
    <p:sldId id="284" r:id="rId14"/>
    <p:sldId id="286" r:id="rId15"/>
    <p:sldId id="469" r:id="rId16"/>
    <p:sldId id="287" r:id="rId17"/>
    <p:sldId id="267" r:id="rId18"/>
    <p:sldId id="268" r:id="rId19"/>
    <p:sldId id="256" r:id="rId20"/>
    <p:sldId id="269" r:id="rId21"/>
    <p:sldId id="270" r:id="rId22"/>
    <p:sldId id="271" r:id="rId23"/>
    <p:sldId id="272" r:id="rId24"/>
    <p:sldId id="273" r:id="rId25"/>
    <p:sldId id="274" r:id="rId26"/>
    <p:sldId id="301" r:id="rId27"/>
    <p:sldId id="302" r:id="rId28"/>
    <p:sldId id="465" r:id="rId29"/>
    <p:sldId id="315" r:id="rId30"/>
    <p:sldId id="464" r:id="rId31"/>
    <p:sldId id="304" r:id="rId32"/>
    <p:sldId id="316" r:id="rId33"/>
    <p:sldId id="303" r:id="rId34"/>
    <p:sldId id="305" r:id="rId35"/>
    <p:sldId id="321" r:id="rId36"/>
    <p:sldId id="323" r:id="rId37"/>
    <p:sldId id="324" r:id="rId38"/>
    <p:sldId id="306" r:id="rId39"/>
    <p:sldId id="456" r:id="rId40"/>
    <p:sldId id="276" r:id="rId41"/>
    <p:sldId id="494" r:id="rId42"/>
    <p:sldId id="317" r:id="rId43"/>
    <p:sldId id="326" r:id="rId44"/>
    <p:sldId id="325" r:id="rId45"/>
    <p:sldId id="319" r:id="rId46"/>
    <p:sldId id="320" r:id="rId47"/>
    <p:sldId id="327" r:id="rId48"/>
    <p:sldId id="328" r:id="rId49"/>
    <p:sldId id="278" r:id="rId50"/>
    <p:sldId id="318" r:id="rId51"/>
    <p:sldId id="329" r:id="rId52"/>
    <p:sldId id="311" r:id="rId53"/>
    <p:sldId id="330" r:id="rId54"/>
    <p:sldId id="331" r:id="rId55"/>
    <p:sldId id="332" r:id="rId56"/>
    <p:sldId id="310" r:id="rId57"/>
    <p:sldId id="308" r:id="rId58"/>
    <p:sldId id="291" r:id="rId59"/>
    <p:sldId id="337" r:id="rId60"/>
    <p:sldId id="338" r:id="rId61"/>
    <p:sldId id="292" r:id="rId62"/>
    <p:sldId id="339" r:id="rId63"/>
    <p:sldId id="293" r:id="rId64"/>
    <p:sldId id="340" r:id="rId65"/>
    <p:sldId id="295" r:id="rId66"/>
    <p:sldId id="470" r:id="rId67"/>
    <p:sldId id="472" r:id="rId68"/>
    <p:sldId id="476" r:id="rId69"/>
    <p:sldId id="442" r:id="rId70"/>
    <p:sldId id="471" r:id="rId71"/>
    <p:sldId id="473" r:id="rId72"/>
    <p:sldId id="474" r:id="rId73"/>
    <p:sldId id="475" r:id="rId74"/>
    <p:sldId id="477" r:id="rId75"/>
    <p:sldId id="478" r:id="rId76"/>
    <p:sldId id="366" r:id="rId77"/>
    <p:sldId id="367" r:id="rId78"/>
    <p:sldId id="334" r:id="rId79"/>
    <p:sldId id="479" r:id="rId80"/>
    <p:sldId id="297" r:id="rId81"/>
    <p:sldId id="360" r:id="rId82"/>
    <p:sldId id="368" r:id="rId83"/>
    <p:sldId id="369" r:id="rId84"/>
    <p:sldId id="480" r:id="rId85"/>
    <p:sldId id="481" r:id="rId86"/>
    <p:sldId id="364" r:id="rId87"/>
    <p:sldId id="363" r:id="rId88"/>
    <p:sldId id="376" r:id="rId89"/>
    <p:sldId id="380" r:id="rId90"/>
    <p:sldId id="365" r:id="rId91"/>
    <p:sldId id="386" r:id="rId92"/>
    <p:sldId id="378" r:id="rId93"/>
    <p:sldId id="361" r:id="rId94"/>
    <p:sldId id="482" r:id="rId95"/>
    <p:sldId id="383" r:id="rId96"/>
    <p:sldId id="384" r:id="rId97"/>
    <p:sldId id="385" r:id="rId98"/>
    <p:sldId id="387" r:id="rId99"/>
    <p:sldId id="377" r:id="rId100"/>
    <p:sldId id="362" r:id="rId101"/>
    <p:sldId id="496" r:id="rId102"/>
    <p:sldId id="371" r:id="rId103"/>
    <p:sldId id="392" r:id="rId104"/>
    <p:sldId id="389" r:id="rId105"/>
    <p:sldId id="388" r:id="rId106"/>
    <p:sldId id="393" r:id="rId107"/>
    <p:sldId id="394" r:id="rId108"/>
    <p:sldId id="467" r:id="rId109"/>
    <p:sldId id="399" r:id="rId110"/>
    <p:sldId id="397" r:id="rId111"/>
    <p:sldId id="375" r:id="rId112"/>
    <p:sldId id="382" r:id="rId113"/>
    <p:sldId id="395" r:id="rId114"/>
    <p:sldId id="396" r:id="rId115"/>
    <p:sldId id="483" r:id="rId116"/>
    <p:sldId id="432" r:id="rId117"/>
    <p:sldId id="415" r:id="rId118"/>
    <p:sldId id="484" r:id="rId119"/>
    <p:sldId id="485" r:id="rId120"/>
    <p:sldId id="486" r:id="rId121"/>
    <p:sldId id="487" r:id="rId122"/>
    <p:sldId id="488" r:id="rId123"/>
    <p:sldId id="491" r:id="rId124"/>
    <p:sldId id="489" r:id="rId125"/>
    <p:sldId id="490" r:id="rId126"/>
    <p:sldId id="463" r:id="rId127"/>
    <p:sldId id="492" r:id="rId128"/>
    <p:sldId id="391"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76" autoAdjust="0"/>
    <p:restoredTop sz="94660"/>
  </p:normalViewPr>
  <p:slideViewPr>
    <p:cSldViewPr snapToGrid="0">
      <p:cViewPr varScale="1">
        <p:scale>
          <a:sx n="104" d="100"/>
          <a:sy n="104" d="100"/>
        </p:scale>
        <p:origin x="480" y="1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7255B-A4FD-4E69-825C-3590D6F03A81}" type="datetimeFigureOut">
              <a:rPr lang="en-US" smtClean="0"/>
              <a:t>9/7/2019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F6A1B9-EEA7-4BEC-A9A0-5D3542BCB820}" type="slidenum">
              <a:rPr lang="en-US" smtClean="0"/>
              <a:t>‹#›</a:t>
            </a:fld>
            <a:endParaRPr lang="en-US"/>
          </a:p>
        </p:txBody>
      </p:sp>
    </p:spTree>
    <p:extLst>
      <p:ext uri="{BB962C8B-B14F-4D97-AF65-F5344CB8AC3E}">
        <p14:creationId xmlns:p14="http://schemas.microsoft.com/office/powerpoint/2010/main" val="2317328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9F05DC-4D66-4800-A825-9CF8D01BA972}" type="slidenum">
              <a:rPr lang="en-US" smtClean="0"/>
              <a:t>8</a:t>
            </a:fld>
            <a:endParaRPr lang="en-US"/>
          </a:p>
        </p:txBody>
      </p:sp>
    </p:spTree>
    <p:extLst>
      <p:ext uri="{BB962C8B-B14F-4D97-AF65-F5344CB8AC3E}">
        <p14:creationId xmlns:p14="http://schemas.microsoft.com/office/powerpoint/2010/main" val="4151898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9F05DC-4D66-4800-A825-9CF8D01BA972}" type="slidenum">
              <a:rPr lang="en-US" smtClean="0"/>
              <a:t>9</a:t>
            </a:fld>
            <a:endParaRPr lang="en-US"/>
          </a:p>
        </p:txBody>
      </p:sp>
    </p:spTree>
    <p:extLst>
      <p:ext uri="{BB962C8B-B14F-4D97-AF65-F5344CB8AC3E}">
        <p14:creationId xmlns:p14="http://schemas.microsoft.com/office/powerpoint/2010/main" val="2246031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4C775-85B8-45B1-9599-52387181BF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FB3628-2B4F-47B7-87B8-6227FD1C9B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768AAE-89C5-48EA-B93A-74AEC4FC549E}"/>
              </a:ext>
            </a:extLst>
          </p:cNvPr>
          <p:cNvSpPr>
            <a:spLocks noGrp="1"/>
          </p:cNvSpPr>
          <p:nvPr>
            <p:ph type="dt" sz="half" idx="10"/>
          </p:nvPr>
        </p:nvSpPr>
        <p:spPr/>
        <p:txBody>
          <a:bodyPr/>
          <a:lstStyle/>
          <a:p>
            <a:fld id="{D8FD8720-40AE-4FF2-BABC-01FA6A064596}" type="datetimeFigureOut">
              <a:rPr lang="en-US" smtClean="0"/>
              <a:t>9/7/2019</a:t>
            </a:fld>
            <a:endParaRPr lang="en-US"/>
          </a:p>
        </p:txBody>
      </p:sp>
      <p:sp>
        <p:nvSpPr>
          <p:cNvPr id="5" name="Footer Placeholder 4">
            <a:extLst>
              <a:ext uri="{FF2B5EF4-FFF2-40B4-BE49-F238E27FC236}">
                <a16:creationId xmlns:a16="http://schemas.microsoft.com/office/drawing/2014/main" id="{E1A1765E-F8A6-4E52-8F9F-D4B7F0DD1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1D8315-983B-4C52-802C-C883F2259D6F}"/>
              </a:ext>
            </a:extLst>
          </p:cNvPr>
          <p:cNvSpPr>
            <a:spLocks noGrp="1"/>
          </p:cNvSpPr>
          <p:nvPr>
            <p:ph type="sldNum" sz="quarter" idx="12"/>
          </p:nvPr>
        </p:nvSpPr>
        <p:spPr/>
        <p:txBody>
          <a:bodyPr/>
          <a:lstStyle/>
          <a:p>
            <a:fld id="{ACC6D106-F457-4B32-88B0-84FEDE0D6A8B}" type="slidenum">
              <a:rPr lang="en-US" smtClean="0"/>
              <a:t>‹#›</a:t>
            </a:fld>
            <a:endParaRPr lang="en-US"/>
          </a:p>
        </p:txBody>
      </p:sp>
    </p:spTree>
    <p:extLst>
      <p:ext uri="{BB962C8B-B14F-4D97-AF65-F5344CB8AC3E}">
        <p14:creationId xmlns:p14="http://schemas.microsoft.com/office/powerpoint/2010/main" val="1811090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B9A6-E806-4BFB-94F6-4A5EA5E8DC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355C2F-9A56-49FB-9A69-CFA9A3BF015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D5FFCC-1567-4C5D-84F6-701F26098ED4}"/>
              </a:ext>
            </a:extLst>
          </p:cNvPr>
          <p:cNvSpPr>
            <a:spLocks noGrp="1"/>
          </p:cNvSpPr>
          <p:nvPr>
            <p:ph type="dt" sz="half" idx="10"/>
          </p:nvPr>
        </p:nvSpPr>
        <p:spPr/>
        <p:txBody>
          <a:bodyPr/>
          <a:lstStyle/>
          <a:p>
            <a:fld id="{D8FD8720-40AE-4FF2-BABC-01FA6A064596}" type="datetimeFigureOut">
              <a:rPr lang="en-US" smtClean="0"/>
              <a:t>9/7/2019</a:t>
            </a:fld>
            <a:endParaRPr lang="en-US"/>
          </a:p>
        </p:txBody>
      </p:sp>
      <p:sp>
        <p:nvSpPr>
          <p:cNvPr id="5" name="Footer Placeholder 4">
            <a:extLst>
              <a:ext uri="{FF2B5EF4-FFF2-40B4-BE49-F238E27FC236}">
                <a16:creationId xmlns:a16="http://schemas.microsoft.com/office/drawing/2014/main" id="{376DA83F-C5A0-4730-8BEC-D7BAE2EB1F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FB8986-F04A-4A94-943D-A734992F645F}"/>
              </a:ext>
            </a:extLst>
          </p:cNvPr>
          <p:cNvSpPr>
            <a:spLocks noGrp="1"/>
          </p:cNvSpPr>
          <p:nvPr>
            <p:ph type="sldNum" sz="quarter" idx="12"/>
          </p:nvPr>
        </p:nvSpPr>
        <p:spPr/>
        <p:txBody>
          <a:bodyPr/>
          <a:lstStyle/>
          <a:p>
            <a:fld id="{ACC6D106-F457-4B32-88B0-84FEDE0D6A8B}" type="slidenum">
              <a:rPr lang="en-US" smtClean="0"/>
              <a:t>‹#›</a:t>
            </a:fld>
            <a:endParaRPr lang="en-US"/>
          </a:p>
        </p:txBody>
      </p:sp>
    </p:spTree>
    <p:extLst>
      <p:ext uri="{BB962C8B-B14F-4D97-AF65-F5344CB8AC3E}">
        <p14:creationId xmlns:p14="http://schemas.microsoft.com/office/powerpoint/2010/main" val="26132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AA5DE6-BE86-40C5-B96D-0CC89F5153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992900-1EAE-4A3D-AEF4-FDC9FE468CD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260A6B-DC6F-4BD0-A85A-2EF441CA27E7}"/>
              </a:ext>
            </a:extLst>
          </p:cNvPr>
          <p:cNvSpPr>
            <a:spLocks noGrp="1"/>
          </p:cNvSpPr>
          <p:nvPr>
            <p:ph type="dt" sz="half" idx="10"/>
          </p:nvPr>
        </p:nvSpPr>
        <p:spPr/>
        <p:txBody>
          <a:bodyPr/>
          <a:lstStyle/>
          <a:p>
            <a:fld id="{D8FD8720-40AE-4FF2-BABC-01FA6A064596}" type="datetimeFigureOut">
              <a:rPr lang="en-US" smtClean="0"/>
              <a:t>9/7/2019</a:t>
            </a:fld>
            <a:endParaRPr lang="en-US"/>
          </a:p>
        </p:txBody>
      </p:sp>
      <p:sp>
        <p:nvSpPr>
          <p:cNvPr id="5" name="Footer Placeholder 4">
            <a:extLst>
              <a:ext uri="{FF2B5EF4-FFF2-40B4-BE49-F238E27FC236}">
                <a16:creationId xmlns:a16="http://schemas.microsoft.com/office/drawing/2014/main" id="{97D9C672-56D5-49EE-A87A-14019DBA0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C3FE4C-D55F-410F-B97E-8792B82F5FFE}"/>
              </a:ext>
            </a:extLst>
          </p:cNvPr>
          <p:cNvSpPr>
            <a:spLocks noGrp="1"/>
          </p:cNvSpPr>
          <p:nvPr>
            <p:ph type="sldNum" sz="quarter" idx="12"/>
          </p:nvPr>
        </p:nvSpPr>
        <p:spPr/>
        <p:txBody>
          <a:bodyPr/>
          <a:lstStyle/>
          <a:p>
            <a:fld id="{ACC6D106-F457-4B32-88B0-84FEDE0D6A8B}" type="slidenum">
              <a:rPr lang="en-US" smtClean="0"/>
              <a:t>‹#›</a:t>
            </a:fld>
            <a:endParaRPr lang="en-US"/>
          </a:p>
        </p:txBody>
      </p:sp>
    </p:spTree>
    <p:extLst>
      <p:ext uri="{BB962C8B-B14F-4D97-AF65-F5344CB8AC3E}">
        <p14:creationId xmlns:p14="http://schemas.microsoft.com/office/powerpoint/2010/main" val="1302621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17C7-B1F0-4C8E-8AC5-71B84A65D8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9F2607-FB13-4570-8D4C-6C6548C00D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D085EB-614B-48E1-851F-D820B713CFE6}"/>
              </a:ext>
            </a:extLst>
          </p:cNvPr>
          <p:cNvSpPr>
            <a:spLocks noGrp="1"/>
          </p:cNvSpPr>
          <p:nvPr>
            <p:ph type="dt" sz="half" idx="10"/>
          </p:nvPr>
        </p:nvSpPr>
        <p:spPr/>
        <p:txBody>
          <a:bodyPr/>
          <a:lstStyle/>
          <a:p>
            <a:fld id="{D8FD8720-40AE-4FF2-BABC-01FA6A064596}" type="datetimeFigureOut">
              <a:rPr lang="en-US" smtClean="0"/>
              <a:t>9/7/2019</a:t>
            </a:fld>
            <a:endParaRPr lang="en-US"/>
          </a:p>
        </p:txBody>
      </p:sp>
      <p:sp>
        <p:nvSpPr>
          <p:cNvPr id="5" name="Footer Placeholder 4">
            <a:extLst>
              <a:ext uri="{FF2B5EF4-FFF2-40B4-BE49-F238E27FC236}">
                <a16:creationId xmlns:a16="http://schemas.microsoft.com/office/drawing/2014/main" id="{B7281A92-BFFF-4135-BC6C-604AEE7187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DD93FB-03D2-40DB-9B36-C1D5D5CB1AC3}"/>
              </a:ext>
            </a:extLst>
          </p:cNvPr>
          <p:cNvSpPr>
            <a:spLocks noGrp="1"/>
          </p:cNvSpPr>
          <p:nvPr>
            <p:ph type="sldNum" sz="quarter" idx="12"/>
          </p:nvPr>
        </p:nvSpPr>
        <p:spPr/>
        <p:txBody>
          <a:bodyPr/>
          <a:lstStyle/>
          <a:p>
            <a:fld id="{ACC6D106-F457-4B32-88B0-84FEDE0D6A8B}" type="slidenum">
              <a:rPr lang="en-US" smtClean="0"/>
              <a:t>‹#›</a:t>
            </a:fld>
            <a:endParaRPr lang="en-US"/>
          </a:p>
        </p:txBody>
      </p:sp>
    </p:spTree>
    <p:extLst>
      <p:ext uri="{BB962C8B-B14F-4D97-AF65-F5344CB8AC3E}">
        <p14:creationId xmlns:p14="http://schemas.microsoft.com/office/powerpoint/2010/main" val="42689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51BF-3DC1-4378-8B17-E3BAC2B6C3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CE0C37-9125-4BB8-8AD3-DD5C850A95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93F50A1-A07D-4F47-9C19-09B3A565635E}"/>
              </a:ext>
            </a:extLst>
          </p:cNvPr>
          <p:cNvSpPr>
            <a:spLocks noGrp="1"/>
          </p:cNvSpPr>
          <p:nvPr>
            <p:ph type="dt" sz="half" idx="10"/>
          </p:nvPr>
        </p:nvSpPr>
        <p:spPr/>
        <p:txBody>
          <a:bodyPr/>
          <a:lstStyle/>
          <a:p>
            <a:fld id="{D8FD8720-40AE-4FF2-BABC-01FA6A064596}" type="datetimeFigureOut">
              <a:rPr lang="en-US" smtClean="0"/>
              <a:t>9/7/2019</a:t>
            </a:fld>
            <a:endParaRPr lang="en-US"/>
          </a:p>
        </p:txBody>
      </p:sp>
      <p:sp>
        <p:nvSpPr>
          <p:cNvPr id="5" name="Footer Placeholder 4">
            <a:extLst>
              <a:ext uri="{FF2B5EF4-FFF2-40B4-BE49-F238E27FC236}">
                <a16:creationId xmlns:a16="http://schemas.microsoft.com/office/drawing/2014/main" id="{5FE79D8A-0B3E-429C-94FA-B14B74DF4C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D3CACE-77FC-43F5-94D4-81DFE681DFD2}"/>
              </a:ext>
            </a:extLst>
          </p:cNvPr>
          <p:cNvSpPr>
            <a:spLocks noGrp="1"/>
          </p:cNvSpPr>
          <p:nvPr>
            <p:ph type="sldNum" sz="quarter" idx="12"/>
          </p:nvPr>
        </p:nvSpPr>
        <p:spPr/>
        <p:txBody>
          <a:bodyPr/>
          <a:lstStyle/>
          <a:p>
            <a:fld id="{ACC6D106-F457-4B32-88B0-84FEDE0D6A8B}" type="slidenum">
              <a:rPr lang="en-US" smtClean="0"/>
              <a:t>‹#›</a:t>
            </a:fld>
            <a:endParaRPr lang="en-US"/>
          </a:p>
        </p:txBody>
      </p:sp>
    </p:spTree>
    <p:extLst>
      <p:ext uri="{BB962C8B-B14F-4D97-AF65-F5344CB8AC3E}">
        <p14:creationId xmlns:p14="http://schemas.microsoft.com/office/powerpoint/2010/main" val="2932808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FCA88-CC3C-4155-B416-43E6B6F8EF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77224D-4C68-4F5A-9980-1BB5488C2C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97E9A6-CC81-46E2-9C9D-B61FDC480BF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5A0F73-43E9-40A8-B736-8FC9668BCEAE}"/>
              </a:ext>
            </a:extLst>
          </p:cNvPr>
          <p:cNvSpPr>
            <a:spLocks noGrp="1"/>
          </p:cNvSpPr>
          <p:nvPr>
            <p:ph type="dt" sz="half" idx="10"/>
          </p:nvPr>
        </p:nvSpPr>
        <p:spPr/>
        <p:txBody>
          <a:bodyPr/>
          <a:lstStyle/>
          <a:p>
            <a:fld id="{D8FD8720-40AE-4FF2-BABC-01FA6A064596}" type="datetimeFigureOut">
              <a:rPr lang="en-US" smtClean="0"/>
              <a:t>9/7/2019</a:t>
            </a:fld>
            <a:endParaRPr lang="en-US"/>
          </a:p>
        </p:txBody>
      </p:sp>
      <p:sp>
        <p:nvSpPr>
          <p:cNvPr id="6" name="Footer Placeholder 5">
            <a:extLst>
              <a:ext uri="{FF2B5EF4-FFF2-40B4-BE49-F238E27FC236}">
                <a16:creationId xmlns:a16="http://schemas.microsoft.com/office/drawing/2014/main" id="{C515F99C-C32A-47DE-A867-C1A2A86BA7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62FB29-36C2-450C-B7F9-5E55C1A61358}"/>
              </a:ext>
            </a:extLst>
          </p:cNvPr>
          <p:cNvSpPr>
            <a:spLocks noGrp="1"/>
          </p:cNvSpPr>
          <p:nvPr>
            <p:ph type="sldNum" sz="quarter" idx="12"/>
          </p:nvPr>
        </p:nvSpPr>
        <p:spPr/>
        <p:txBody>
          <a:bodyPr/>
          <a:lstStyle/>
          <a:p>
            <a:fld id="{ACC6D106-F457-4B32-88B0-84FEDE0D6A8B}" type="slidenum">
              <a:rPr lang="en-US" smtClean="0"/>
              <a:t>‹#›</a:t>
            </a:fld>
            <a:endParaRPr lang="en-US"/>
          </a:p>
        </p:txBody>
      </p:sp>
    </p:spTree>
    <p:extLst>
      <p:ext uri="{BB962C8B-B14F-4D97-AF65-F5344CB8AC3E}">
        <p14:creationId xmlns:p14="http://schemas.microsoft.com/office/powerpoint/2010/main" val="508375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18404-E756-41A5-B053-F54EC74A5F1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B281BA-FFB5-451F-AFF2-C3A4BBAE5A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5F2873D-F9BE-4EB9-AEEB-3B5E742BA83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765D28-347D-4202-8CAE-24EB82617C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96F16FD-6516-43E2-8E1C-48226A7002C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764883-189A-4FB7-BD0E-2D652C8D45FB}"/>
              </a:ext>
            </a:extLst>
          </p:cNvPr>
          <p:cNvSpPr>
            <a:spLocks noGrp="1"/>
          </p:cNvSpPr>
          <p:nvPr>
            <p:ph type="dt" sz="half" idx="10"/>
          </p:nvPr>
        </p:nvSpPr>
        <p:spPr/>
        <p:txBody>
          <a:bodyPr/>
          <a:lstStyle/>
          <a:p>
            <a:fld id="{D8FD8720-40AE-4FF2-BABC-01FA6A064596}" type="datetimeFigureOut">
              <a:rPr lang="en-US" smtClean="0"/>
              <a:t>9/7/2019</a:t>
            </a:fld>
            <a:endParaRPr lang="en-US"/>
          </a:p>
        </p:txBody>
      </p:sp>
      <p:sp>
        <p:nvSpPr>
          <p:cNvPr id="8" name="Footer Placeholder 7">
            <a:extLst>
              <a:ext uri="{FF2B5EF4-FFF2-40B4-BE49-F238E27FC236}">
                <a16:creationId xmlns:a16="http://schemas.microsoft.com/office/drawing/2014/main" id="{61ADCABA-F508-4D3E-A297-EB6D1157A2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7B0F8F-EFAC-466E-8A18-8F68C9CCED66}"/>
              </a:ext>
            </a:extLst>
          </p:cNvPr>
          <p:cNvSpPr>
            <a:spLocks noGrp="1"/>
          </p:cNvSpPr>
          <p:nvPr>
            <p:ph type="sldNum" sz="quarter" idx="12"/>
          </p:nvPr>
        </p:nvSpPr>
        <p:spPr/>
        <p:txBody>
          <a:bodyPr/>
          <a:lstStyle/>
          <a:p>
            <a:fld id="{ACC6D106-F457-4B32-88B0-84FEDE0D6A8B}" type="slidenum">
              <a:rPr lang="en-US" smtClean="0"/>
              <a:t>‹#›</a:t>
            </a:fld>
            <a:endParaRPr lang="en-US"/>
          </a:p>
        </p:txBody>
      </p:sp>
    </p:spTree>
    <p:extLst>
      <p:ext uri="{BB962C8B-B14F-4D97-AF65-F5344CB8AC3E}">
        <p14:creationId xmlns:p14="http://schemas.microsoft.com/office/powerpoint/2010/main" val="2903693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EEA1D-19F2-411D-A090-797466D496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B7F852-8B6C-4942-B479-7C29B312FD70}"/>
              </a:ext>
            </a:extLst>
          </p:cNvPr>
          <p:cNvSpPr>
            <a:spLocks noGrp="1"/>
          </p:cNvSpPr>
          <p:nvPr>
            <p:ph type="dt" sz="half" idx="10"/>
          </p:nvPr>
        </p:nvSpPr>
        <p:spPr/>
        <p:txBody>
          <a:bodyPr/>
          <a:lstStyle/>
          <a:p>
            <a:fld id="{D8FD8720-40AE-4FF2-BABC-01FA6A064596}" type="datetimeFigureOut">
              <a:rPr lang="en-US" smtClean="0"/>
              <a:t>9/7/2019</a:t>
            </a:fld>
            <a:endParaRPr lang="en-US"/>
          </a:p>
        </p:txBody>
      </p:sp>
      <p:sp>
        <p:nvSpPr>
          <p:cNvPr id="4" name="Footer Placeholder 3">
            <a:extLst>
              <a:ext uri="{FF2B5EF4-FFF2-40B4-BE49-F238E27FC236}">
                <a16:creationId xmlns:a16="http://schemas.microsoft.com/office/drawing/2014/main" id="{E32F1BFB-FD26-4607-B22C-F392D3EC38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1267DF-802D-49E9-ADD3-975F6ECBC361}"/>
              </a:ext>
            </a:extLst>
          </p:cNvPr>
          <p:cNvSpPr>
            <a:spLocks noGrp="1"/>
          </p:cNvSpPr>
          <p:nvPr>
            <p:ph type="sldNum" sz="quarter" idx="12"/>
          </p:nvPr>
        </p:nvSpPr>
        <p:spPr/>
        <p:txBody>
          <a:bodyPr/>
          <a:lstStyle/>
          <a:p>
            <a:fld id="{ACC6D106-F457-4B32-88B0-84FEDE0D6A8B}" type="slidenum">
              <a:rPr lang="en-US" smtClean="0"/>
              <a:t>‹#›</a:t>
            </a:fld>
            <a:endParaRPr lang="en-US"/>
          </a:p>
        </p:txBody>
      </p:sp>
    </p:spTree>
    <p:extLst>
      <p:ext uri="{BB962C8B-B14F-4D97-AF65-F5344CB8AC3E}">
        <p14:creationId xmlns:p14="http://schemas.microsoft.com/office/powerpoint/2010/main" val="1743237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3C7674-8B84-49FF-9C53-DC830186A76E}"/>
              </a:ext>
            </a:extLst>
          </p:cNvPr>
          <p:cNvSpPr>
            <a:spLocks noGrp="1"/>
          </p:cNvSpPr>
          <p:nvPr>
            <p:ph type="dt" sz="half" idx="10"/>
          </p:nvPr>
        </p:nvSpPr>
        <p:spPr/>
        <p:txBody>
          <a:bodyPr/>
          <a:lstStyle/>
          <a:p>
            <a:fld id="{D8FD8720-40AE-4FF2-BABC-01FA6A064596}" type="datetimeFigureOut">
              <a:rPr lang="en-US" smtClean="0"/>
              <a:t>9/7/2019</a:t>
            </a:fld>
            <a:endParaRPr lang="en-US"/>
          </a:p>
        </p:txBody>
      </p:sp>
      <p:sp>
        <p:nvSpPr>
          <p:cNvPr id="3" name="Footer Placeholder 2">
            <a:extLst>
              <a:ext uri="{FF2B5EF4-FFF2-40B4-BE49-F238E27FC236}">
                <a16:creationId xmlns:a16="http://schemas.microsoft.com/office/drawing/2014/main" id="{C95E3616-5B26-4595-BD80-929D78F2A3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0679A5-23B1-4F3B-9591-8B93AF21FDFE}"/>
              </a:ext>
            </a:extLst>
          </p:cNvPr>
          <p:cNvSpPr>
            <a:spLocks noGrp="1"/>
          </p:cNvSpPr>
          <p:nvPr>
            <p:ph type="sldNum" sz="quarter" idx="12"/>
          </p:nvPr>
        </p:nvSpPr>
        <p:spPr/>
        <p:txBody>
          <a:bodyPr/>
          <a:lstStyle/>
          <a:p>
            <a:fld id="{ACC6D106-F457-4B32-88B0-84FEDE0D6A8B}" type="slidenum">
              <a:rPr lang="en-US" smtClean="0"/>
              <a:t>‹#›</a:t>
            </a:fld>
            <a:endParaRPr lang="en-US"/>
          </a:p>
        </p:txBody>
      </p:sp>
    </p:spTree>
    <p:extLst>
      <p:ext uri="{BB962C8B-B14F-4D97-AF65-F5344CB8AC3E}">
        <p14:creationId xmlns:p14="http://schemas.microsoft.com/office/powerpoint/2010/main" val="490664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AAE2-B523-4BC6-B3D5-C5D0D5B982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71EF6D-199A-434A-B4F8-E8E921C80F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4570BC-4140-491E-9135-835CCF26F8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F2AF15-FDF7-479D-B826-3B4366BB5CA3}"/>
              </a:ext>
            </a:extLst>
          </p:cNvPr>
          <p:cNvSpPr>
            <a:spLocks noGrp="1"/>
          </p:cNvSpPr>
          <p:nvPr>
            <p:ph type="dt" sz="half" idx="10"/>
          </p:nvPr>
        </p:nvSpPr>
        <p:spPr/>
        <p:txBody>
          <a:bodyPr/>
          <a:lstStyle/>
          <a:p>
            <a:fld id="{D8FD8720-40AE-4FF2-BABC-01FA6A064596}" type="datetimeFigureOut">
              <a:rPr lang="en-US" smtClean="0"/>
              <a:t>9/7/2019</a:t>
            </a:fld>
            <a:endParaRPr lang="en-US"/>
          </a:p>
        </p:txBody>
      </p:sp>
      <p:sp>
        <p:nvSpPr>
          <p:cNvPr id="6" name="Footer Placeholder 5">
            <a:extLst>
              <a:ext uri="{FF2B5EF4-FFF2-40B4-BE49-F238E27FC236}">
                <a16:creationId xmlns:a16="http://schemas.microsoft.com/office/drawing/2014/main" id="{49BF8994-8671-4847-B4AB-BDBBEF5F0A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2FBDFF-A3B5-4B35-A33F-3A3768DDAD1D}"/>
              </a:ext>
            </a:extLst>
          </p:cNvPr>
          <p:cNvSpPr>
            <a:spLocks noGrp="1"/>
          </p:cNvSpPr>
          <p:nvPr>
            <p:ph type="sldNum" sz="quarter" idx="12"/>
          </p:nvPr>
        </p:nvSpPr>
        <p:spPr/>
        <p:txBody>
          <a:bodyPr/>
          <a:lstStyle/>
          <a:p>
            <a:fld id="{ACC6D106-F457-4B32-88B0-84FEDE0D6A8B}" type="slidenum">
              <a:rPr lang="en-US" smtClean="0"/>
              <a:t>‹#›</a:t>
            </a:fld>
            <a:endParaRPr lang="en-US"/>
          </a:p>
        </p:txBody>
      </p:sp>
    </p:spTree>
    <p:extLst>
      <p:ext uri="{BB962C8B-B14F-4D97-AF65-F5344CB8AC3E}">
        <p14:creationId xmlns:p14="http://schemas.microsoft.com/office/powerpoint/2010/main" val="207256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2D5F4-E3C3-4E07-A2B5-C8806E5409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C922C9-A3EF-4098-ADF6-092EEBF926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161D8B-F553-4859-A19F-D84C0E176F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07CCD3-AAD8-4C89-B3DD-F4F25241427B}"/>
              </a:ext>
            </a:extLst>
          </p:cNvPr>
          <p:cNvSpPr>
            <a:spLocks noGrp="1"/>
          </p:cNvSpPr>
          <p:nvPr>
            <p:ph type="dt" sz="half" idx="10"/>
          </p:nvPr>
        </p:nvSpPr>
        <p:spPr/>
        <p:txBody>
          <a:bodyPr/>
          <a:lstStyle/>
          <a:p>
            <a:fld id="{D8FD8720-40AE-4FF2-BABC-01FA6A064596}" type="datetimeFigureOut">
              <a:rPr lang="en-US" smtClean="0"/>
              <a:t>9/7/2019</a:t>
            </a:fld>
            <a:endParaRPr lang="en-US"/>
          </a:p>
        </p:txBody>
      </p:sp>
      <p:sp>
        <p:nvSpPr>
          <p:cNvPr id="6" name="Footer Placeholder 5">
            <a:extLst>
              <a:ext uri="{FF2B5EF4-FFF2-40B4-BE49-F238E27FC236}">
                <a16:creationId xmlns:a16="http://schemas.microsoft.com/office/drawing/2014/main" id="{80877F4E-5ECC-4EEA-AFA8-EE4006399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5ACB2C-BB00-42FB-88FD-01E337DBDFE6}"/>
              </a:ext>
            </a:extLst>
          </p:cNvPr>
          <p:cNvSpPr>
            <a:spLocks noGrp="1"/>
          </p:cNvSpPr>
          <p:nvPr>
            <p:ph type="sldNum" sz="quarter" idx="12"/>
          </p:nvPr>
        </p:nvSpPr>
        <p:spPr/>
        <p:txBody>
          <a:bodyPr/>
          <a:lstStyle/>
          <a:p>
            <a:fld id="{ACC6D106-F457-4B32-88B0-84FEDE0D6A8B}" type="slidenum">
              <a:rPr lang="en-US" smtClean="0"/>
              <a:t>‹#›</a:t>
            </a:fld>
            <a:endParaRPr lang="en-US"/>
          </a:p>
        </p:txBody>
      </p:sp>
    </p:spTree>
    <p:extLst>
      <p:ext uri="{BB962C8B-B14F-4D97-AF65-F5344CB8AC3E}">
        <p14:creationId xmlns:p14="http://schemas.microsoft.com/office/powerpoint/2010/main" val="3752638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1E59D-E5A5-46DD-9B9A-C9FC3FEAE5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48746F-6668-4688-BE55-6321A06BE8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31F6E4-1BC7-49D8-B6DE-045E165848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D8720-40AE-4FF2-BABC-01FA6A064596}" type="datetimeFigureOut">
              <a:rPr lang="en-US" smtClean="0"/>
              <a:t>9/7/2019</a:t>
            </a:fld>
            <a:endParaRPr lang="en-US"/>
          </a:p>
        </p:txBody>
      </p:sp>
      <p:sp>
        <p:nvSpPr>
          <p:cNvPr id="5" name="Footer Placeholder 4">
            <a:extLst>
              <a:ext uri="{FF2B5EF4-FFF2-40B4-BE49-F238E27FC236}">
                <a16:creationId xmlns:a16="http://schemas.microsoft.com/office/drawing/2014/main" id="{21E951A2-8BFE-4992-A430-9C19410B66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2FD921-9FCA-4BE8-8980-6AD5A171D2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C6D106-F457-4B32-88B0-84FEDE0D6A8B}" type="slidenum">
              <a:rPr lang="en-US" smtClean="0"/>
              <a:t>‹#›</a:t>
            </a:fld>
            <a:endParaRPr lang="en-US"/>
          </a:p>
        </p:txBody>
      </p:sp>
    </p:spTree>
    <p:extLst>
      <p:ext uri="{BB962C8B-B14F-4D97-AF65-F5344CB8AC3E}">
        <p14:creationId xmlns:p14="http://schemas.microsoft.com/office/powerpoint/2010/main" val="120499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9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74463"/>
            <a:ext cx="9144000" cy="1556456"/>
          </a:xfrm>
        </p:spPr>
        <p:txBody>
          <a:bodyPr>
            <a:normAutofit/>
          </a:bodyPr>
          <a:lstStyle/>
          <a:p>
            <a:r>
              <a:rPr lang="en-US" sz="9600" b="1" dirty="0">
                <a:latin typeface="+mn-lt"/>
                <a:cs typeface="Calibri" panose="020F0502020204030204" pitchFamily="34" charset="0"/>
              </a:rPr>
              <a:t>CCPS 506</a:t>
            </a:r>
            <a:endParaRPr lang="en-US" sz="5400" b="1" dirty="0">
              <a:latin typeface="+mn-lt"/>
              <a:cs typeface="Calibri" panose="020F0502020204030204" pitchFamily="34" charset="0"/>
            </a:endParaRPr>
          </a:p>
        </p:txBody>
      </p:sp>
      <p:sp>
        <p:nvSpPr>
          <p:cNvPr id="3" name="Subtitle 2"/>
          <p:cNvSpPr>
            <a:spLocks noGrp="1"/>
          </p:cNvSpPr>
          <p:nvPr>
            <p:ph type="subTitle" idx="1"/>
          </p:nvPr>
        </p:nvSpPr>
        <p:spPr>
          <a:xfrm>
            <a:off x="1524000" y="2930919"/>
            <a:ext cx="9144000" cy="1400936"/>
          </a:xfrm>
        </p:spPr>
        <p:txBody>
          <a:bodyPr>
            <a:normAutofit/>
          </a:bodyPr>
          <a:lstStyle/>
          <a:p>
            <a:r>
              <a:rPr lang="en-US" sz="3200" b="1" dirty="0"/>
              <a:t>Comparative Programming Languages</a:t>
            </a:r>
          </a:p>
          <a:p>
            <a:r>
              <a:rPr lang="en-US" sz="3200" b="1" dirty="0"/>
              <a:t>Fall 2019</a:t>
            </a:r>
            <a:endParaRPr lang="en-US" sz="2000" dirty="0"/>
          </a:p>
        </p:txBody>
      </p:sp>
      <p:pic>
        <p:nvPicPr>
          <p:cNvPr id="4" name="Picture 2" descr="Image result for chang school logo"/>
          <p:cNvPicPr>
            <a:picLocks noChangeAspect="1" noChangeArrowheads="1"/>
          </p:cNvPicPr>
          <p:nvPr/>
        </p:nvPicPr>
        <p:blipFill rotWithShape="1">
          <a:blip r:embed="rId2">
            <a:extLst>
              <a:ext uri="{28A0092B-C50C-407E-A947-70E740481C1C}">
                <a14:useLocalDpi xmlns:a14="http://schemas.microsoft.com/office/drawing/2010/main" val="0"/>
              </a:ext>
            </a:extLst>
          </a:blip>
          <a:srcRect l="-1" r="-1858"/>
          <a:stretch/>
        </p:blipFill>
        <p:spPr bwMode="auto">
          <a:xfrm>
            <a:off x="8018601" y="5483537"/>
            <a:ext cx="3971629" cy="12029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13089" y="5823389"/>
            <a:ext cx="2771192" cy="523220"/>
          </a:xfrm>
          <a:prstGeom prst="rect">
            <a:avLst/>
          </a:prstGeom>
          <a:noFill/>
        </p:spPr>
        <p:txBody>
          <a:bodyPr wrap="square" rtlCol="0">
            <a:spAutoFit/>
          </a:bodyPr>
          <a:lstStyle/>
          <a:p>
            <a:r>
              <a:rPr lang="en-US" sz="2800" b="1" dirty="0"/>
              <a:t>Lecture #1</a:t>
            </a:r>
          </a:p>
        </p:txBody>
      </p:sp>
    </p:spTree>
    <p:extLst>
      <p:ext uri="{BB962C8B-B14F-4D97-AF65-F5344CB8AC3E}">
        <p14:creationId xmlns:p14="http://schemas.microsoft.com/office/powerpoint/2010/main" val="142249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FDF44B-1CA9-49F2-B26B-192155B3EBDC}"/>
              </a:ext>
            </a:extLst>
          </p:cNvPr>
          <p:cNvSpPr/>
          <p:nvPr/>
        </p:nvSpPr>
        <p:spPr>
          <a:xfrm>
            <a:off x="1534026" y="2107816"/>
            <a:ext cx="9123947" cy="3046988"/>
          </a:xfrm>
          <a:prstGeom prst="rect">
            <a:avLst/>
          </a:prstGeom>
        </p:spPr>
        <p:txBody>
          <a:bodyPr wrap="square">
            <a:spAutoFit/>
          </a:bodyPr>
          <a:lstStyle/>
          <a:p>
            <a:pPr fontAlgn="base"/>
            <a:r>
              <a:rPr lang="en-CA" sz="2400" b="1" u="sng" dirty="0"/>
              <a:t>For the languages we cover (Smalltalk, Elixir, Haskell, Rust):</a:t>
            </a:r>
          </a:p>
          <a:p>
            <a:pPr marL="285750" indent="-285750" fontAlgn="base">
              <a:buFont typeface="Arial" panose="020B0604020202020204" pitchFamily="34" charset="0"/>
              <a:buChar char="•"/>
            </a:pPr>
            <a:r>
              <a:rPr lang="en-CA" sz="2400" dirty="0"/>
              <a:t>Recognize code in the language</a:t>
            </a:r>
          </a:p>
          <a:p>
            <a:pPr marL="285750" indent="-285750" fontAlgn="base">
              <a:buFont typeface="Arial" panose="020B0604020202020204" pitchFamily="34" charset="0"/>
              <a:buChar char="•"/>
            </a:pPr>
            <a:r>
              <a:rPr lang="en-CA" sz="2400" dirty="0"/>
              <a:t>Describe the type system, precedence rules for expressions, etc.</a:t>
            </a:r>
          </a:p>
          <a:p>
            <a:pPr marL="285750" indent="-285750" fontAlgn="base">
              <a:buFont typeface="Arial" panose="020B0604020202020204" pitchFamily="34" charset="0"/>
              <a:buChar char="•"/>
            </a:pPr>
            <a:r>
              <a:rPr lang="en-CA" sz="2400" dirty="0"/>
              <a:t>Write code to define a function/method, conditionally evaluate expressions and statements, iterate/recurse, etc.</a:t>
            </a:r>
          </a:p>
          <a:p>
            <a:pPr marL="285750" indent="-285750" fontAlgn="base">
              <a:buFont typeface="Arial" panose="020B0604020202020204" pitchFamily="34" charset="0"/>
              <a:buChar char="•"/>
            </a:pPr>
            <a:r>
              <a:rPr lang="en-CA" sz="2400" dirty="0"/>
              <a:t>Trace the execution of a simple (10-20 line) program, predict output</a:t>
            </a:r>
          </a:p>
          <a:p>
            <a:pPr marL="285750" indent="-285750" fontAlgn="base">
              <a:buFont typeface="Arial" panose="020B0604020202020204" pitchFamily="34" charset="0"/>
              <a:buChar char="•"/>
            </a:pPr>
            <a:r>
              <a:rPr lang="en-CA" sz="2400" dirty="0"/>
              <a:t>Be able to understand and/or code a simple program with objects/functions/blocks as parameters</a:t>
            </a:r>
          </a:p>
        </p:txBody>
      </p:sp>
      <p:cxnSp>
        <p:nvCxnSpPr>
          <p:cNvPr id="6" name="Straight Connector 5">
            <a:extLst>
              <a:ext uri="{FF2B5EF4-FFF2-40B4-BE49-F238E27FC236}">
                <a16:creationId xmlns:a16="http://schemas.microsoft.com/office/drawing/2014/main" id="{148EFD18-C73C-476E-A6CE-3B1B4DD98755}"/>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CC423819-EA11-43CC-9A09-ED650E728349}"/>
              </a:ext>
            </a:extLst>
          </p:cNvPr>
          <p:cNvSpPr>
            <a:spLocks noGrp="1"/>
          </p:cNvSpPr>
          <p:nvPr>
            <p:ph type="title"/>
          </p:nvPr>
        </p:nvSpPr>
        <p:spPr>
          <a:xfrm>
            <a:off x="838200" y="8299"/>
            <a:ext cx="10515600" cy="1325563"/>
          </a:xfrm>
        </p:spPr>
        <p:txBody>
          <a:bodyPr>
            <a:normAutofit/>
          </a:bodyPr>
          <a:lstStyle/>
          <a:p>
            <a:pPr algn="ctr"/>
            <a:r>
              <a:rPr lang="en-US" sz="4000" b="1" dirty="0">
                <a:latin typeface="+mn-lt"/>
              </a:rPr>
              <a:t>Language Learning Outcomes</a:t>
            </a:r>
            <a:endParaRPr lang="en-US" sz="2800" b="1" dirty="0">
              <a:latin typeface="+mn-lt"/>
            </a:endParaRPr>
          </a:p>
        </p:txBody>
      </p:sp>
    </p:spTree>
    <p:extLst>
      <p:ext uri="{BB962C8B-B14F-4D97-AF65-F5344CB8AC3E}">
        <p14:creationId xmlns:p14="http://schemas.microsoft.com/office/powerpoint/2010/main" val="98840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661D77-F22D-42DA-8CD9-C441540AEC3E}"/>
              </a:ext>
            </a:extLst>
          </p:cNvPr>
          <p:cNvSpPr txBox="1"/>
          <p:nvPr/>
        </p:nvSpPr>
        <p:spPr>
          <a:xfrm>
            <a:off x="1201814" y="1857780"/>
            <a:ext cx="9788372" cy="461665"/>
          </a:xfrm>
          <a:prstGeom prst="rect">
            <a:avLst/>
          </a:prstGeom>
          <a:noFill/>
        </p:spPr>
        <p:txBody>
          <a:bodyPr wrap="square" rtlCol="0">
            <a:spAutoFit/>
          </a:bodyPr>
          <a:lstStyle/>
          <a:p>
            <a:pPr algn="ctr"/>
            <a:r>
              <a:rPr lang="en-US" sz="2400" dirty="0"/>
              <a:t>Everything is an object. Everything is an instance of a corresponding class. </a:t>
            </a:r>
          </a:p>
        </p:txBody>
      </p:sp>
      <p:sp>
        <p:nvSpPr>
          <p:cNvPr id="4" name="TextBox 3">
            <a:extLst>
              <a:ext uri="{FF2B5EF4-FFF2-40B4-BE49-F238E27FC236}">
                <a16:creationId xmlns:a16="http://schemas.microsoft.com/office/drawing/2014/main" id="{A49FDBF6-725B-404B-8A31-B23541304FFC}"/>
              </a:ext>
            </a:extLst>
          </p:cNvPr>
          <p:cNvSpPr txBox="1"/>
          <p:nvPr/>
        </p:nvSpPr>
        <p:spPr>
          <a:xfrm>
            <a:off x="1801798" y="2644170"/>
            <a:ext cx="7448365" cy="1569660"/>
          </a:xfrm>
          <a:prstGeom prst="rect">
            <a:avLst/>
          </a:prstGeom>
          <a:noFill/>
        </p:spPr>
        <p:txBody>
          <a:bodyPr wrap="square" rtlCol="0">
            <a:spAutoFit/>
          </a:bodyPr>
          <a:lstStyle/>
          <a:p>
            <a:r>
              <a:rPr lang="en-US" sz="2400" b="1" u="sng" dirty="0"/>
              <a:t>A Smalltalk object can do exactly three things:</a:t>
            </a:r>
          </a:p>
          <a:p>
            <a:pPr marL="342900" indent="-342900">
              <a:buFont typeface="Arial" panose="020B0604020202020204" pitchFamily="34" charset="0"/>
              <a:buChar char="•"/>
            </a:pPr>
            <a:r>
              <a:rPr lang="en-US" sz="2400" dirty="0"/>
              <a:t>Hold state (assignment)</a:t>
            </a:r>
          </a:p>
          <a:p>
            <a:pPr marL="342900" indent="-342900">
              <a:buFont typeface="Arial" panose="020B0604020202020204" pitchFamily="34" charset="0"/>
              <a:buChar char="•"/>
            </a:pPr>
            <a:r>
              <a:rPr lang="en-US" sz="2400" dirty="0"/>
              <a:t>Receive a message (from itself or another object)</a:t>
            </a:r>
          </a:p>
          <a:p>
            <a:pPr marL="342900" indent="-342900">
              <a:buFont typeface="Arial" panose="020B0604020202020204" pitchFamily="34" charset="0"/>
              <a:buChar char="•"/>
            </a:pPr>
            <a:r>
              <a:rPr lang="en-US" sz="2400" dirty="0"/>
              <a:t>Send message (to itself or another object)</a:t>
            </a:r>
          </a:p>
        </p:txBody>
      </p:sp>
      <p:sp>
        <p:nvSpPr>
          <p:cNvPr id="5" name="TextBox 4">
            <a:extLst>
              <a:ext uri="{FF2B5EF4-FFF2-40B4-BE49-F238E27FC236}">
                <a16:creationId xmlns:a16="http://schemas.microsoft.com/office/drawing/2014/main" id="{8AC48268-4569-44F3-B93A-F3CBF492D126}"/>
              </a:ext>
            </a:extLst>
          </p:cNvPr>
          <p:cNvSpPr txBox="1"/>
          <p:nvPr/>
        </p:nvSpPr>
        <p:spPr>
          <a:xfrm>
            <a:off x="1801798" y="4375554"/>
            <a:ext cx="9188388" cy="830997"/>
          </a:xfrm>
          <a:prstGeom prst="rect">
            <a:avLst/>
          </a:prstGeom>
          <a:noFill/>
        </p:spPr>
        <p:txBody>
          <a:bodyPr wrap="square" rtlCol="0">
            <a:spAutoFit/>
          </a:bodyPr>
          <a:lstStyle/>
          <a:p>
            <a:r>
              <a:rPr lang="en-US" sz="2400" dirty="0"/>
              <a:t>Programs in Smalltalk are all about sending messages between objects</a:t>
            </a:r>
          </a:p>
          <a:p>
            <a:pPr marL="342900" indent="-342900">
              <a:buFont typeface="Arial" panose="020B0604020202020204" pitchFamily="34" charset="0"/>
              <a:buChar char="•"/>
            </a:pPr>
            <a:endParaRPr lang="en-US" sz="2400" dirty="0"/>
          </a:p>
        </p:txBody>
      </p:sp>
      <p:sp>
        <p:nvSpPr>
          <p:cNvPr id="7" name="Rectangle: Rounded Corners 6">
            <a:extLst>
              <a:ext uri="{FF2B5EF4-FFF2-40B4-BE49-F238E27FC236}">
                <a16:creationId xmlns:a16="http://schemas.microsoft.com/office/drawing/2014/main" id="{3D292D9E-3CDA-44EA-A7AF-195496993A26}"/>
              </a:ext>
            </a:extLst>
          </p:cNvPr>
          <p:cNvSpPr/>
          <p:nvPr/>
        </p:nvSpPr>
        <p:spPr>
          <a:xfrm>
            <a:off x="2103637" y="3405810"/>
            <a:ext cx="2547891" cy="80802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B4CE7D07-D2B8-4296-B964-BE338E53C08F}"/>
              </a:ext>
            </a:extLst>
          </p:cNvPr>
          <p:cNvSpPr/>
          <p:nvPr/>
        </p:nvSpPr>
        <p:spPr>
          <a:xfrm>
            <a:off x="7165389" y="4411066"/>
            <a:ext cx="1392315" cy="42612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EE0A2D6-3E9D-48A0-A571-577242AB4148}"/>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Recall:</a:t>
            </a:r>
            <a:endParaRPr lang="en-US" sz="4000" dirty="0">
              <a:latin typeface="+mn-lt"/>
            </a:endParaRPr>
          </a:p>
        </p:txBody>
      </p:sp>
      <p:cxnSp>
        <p:nvCxnSpPr>
          <p:cNvPr id="10" name="Straight Connector 9">
            <a:extLst>
              <a:ext uri="{FF2B5EF4-FFF2-40B4-BE49-F238E27FC236}">
                <a16:creationId xmlns:a16="http://schemas.microsoft.com/office/drawing/2014/main" id="{0566C22C-8F4D-446B-8E48-6AAFD6B4B441}"/>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75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heel(1)">
                                      <p:cBhvr>
                                        <p:cTn id="37" dur="2000"/>
                                        <p:tgtEl>
                                          <p:spTgt spid="7"/>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heel(1)">
                                      <p:cBhvr>
                                        <p:cTn id="4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p:bldP spid="7" grpId="0" animBg="1"/>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661D77-F22D-42DA-8CD9-C441540AEC3E}"/>
              </a:ext>
            </a:extLst>
          </p:cNvPr>
          <p:cNvSpPr txBox="1"/>
          <p:nvPr/>
        </p:nvSpPr>
        <p:spPr>
          <a:xfrm>
            <a:off x="1201814" y="1857780"/>
            <a:ext cx="9788372" cy="461665"/>
          </a:xfrm>
          <a:prstGeom prst="rect">
            <a:avLst/>
          </a:prstGeom>
          <a:noFill/>
        </p:spPr>
        <p:txBody>
          <a:bodyPr wrap="square" rtlCol="0">
            <a:spAutoFit/>
          </a:bodyPr>
          <a:lstStyle/>
          <a:p>
            <a:pPr algn="ctr"/>
            <a:r>
              <a:rPr lang="en-US" sz="2400" dirty="0"/>
              <a:t>Everything is an object. Everything is an instance of a corresponding class. </a:t>
            </a:r>
          </a:p>
        </p:txBody>
      </p:sp>
      <p:sp>
        <p:nvSpPr>
          <p:cNvPr id="9" name="Title 1">
            <a:extLst>
              <a:ext uri="{FF2B5EF4-FFF2-40B4-BE49-F238E27FC236}">
                <a16:creationId xmlns:a16="http://schemas.microsoft.com/office/drawing/2014/main" id="{CEE0A2D6-3E9D-48A0-A571-577242AB4148}"/>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Recall:</a:t>
            </a:r>
            <a:endParaRPr lang="en-US" sz="4000" dirty="0">
              <a:latin typeface="+mn-lt"/>
            </a:endParaRPr>
          </a:p>
        </p:txBody>
      </p:sp>
      <p:cxnSp>
        <p:nvCxnSpPr>
          <p:cNvPr id="10" name="Straight Connector 9">
            <a:extLst>
              <a:ext uri="{FF2B5EF4-FFF2-40B4-BE49-F238E27FC236}">
                <a16:creationId xmlns:a16="http://schemas.microsoft.com/office/drawing/2014/main" id="{0566C22C-8F4D-446B-8E48-6AAFD6B4B441}"/>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9175C96-A966-4B6A-91D0-2627F66104F8}"/>
              </a:ext>
            </a:extLst>
          </p:cNvPr>
          <p:cNvSpPr txBox="1"/>
          <p:nvPr/>
        </p:nvSpPr>
        <p:spPr>
          <a:xfrm>
            <a:off x="1113447" y="2833449"/>
            <a:ext cx="10339644" cy="1938992"/>
          </a:xfrm>
          <a:prstGeom prst="rect">
            <a:avLst/>
          </a:prstGeom>
          <a:noFill/>
        </p:spPr>
        <p:txBody>
          <a:bodyPr wrap="square" rtlCol="0">
            <a:spAutoFit/>
          </a:bodyPr>
          <a:lstStyle/>
          <a:p>
            <a:r>
              <a:rPr lang="en-US" sz="2400" b="1" u="sng" dirty="0"/>
              <a:t>When a message is sent to an object:</a:t>
            </a:r>
          </a:p>
          <a:p>
            <a:pPr marL="285750" indent="-285750">
              <a:buFont typeface="Arial" panose="020B0604020202020204" pitchFamily="34" charset="0"/>
              <a:buChar char="•"/>
            </a:pPr>
            <a:r>
              <a:rPr lang="en-US" sz="2400" dirty="0"/>
              <a:t>Search the object’s class for an appropriate method to deal with the message.</a:t>
            </a:r>
          </a:p>
          <a:p>
            <a:pPr marL="285750" indent="-285750">
              <a:buFont typeface="Arial" panose="020B0604020202020204" pitchFamily="34" charset="0"/>
              <a:buChar char="•"/>
            </a:pPr>
            <a:r>
              <a:rPr lang="en-US" sz="2400" dirty="0"/>
              <a:t>Not found? check superclass (inheritance!)</a:t>
            </a:r>
          </a:p>
          <a:p>
            <a:pPr marL="285750" indent="-285750">
              <a:buFont typeface="Arial" panose="020B0604020202020204" pitchFamily="34" charset="0"/>
              <a:buChar char="•"/>
            </a:pPr>
            <a:r>
              <a:rPr lang="en-US" sz="2400" dirty="0"/>
              <a:t>Repeat until method is found, or we hit class “Object”. Much like Java.</a:t>
            </a:r>
          </a:p>
          <a:p>
            <a:pPr marL="285750" indent="-285750">
              <a:buFont typeface="Arial" panose="020B0604020202020204" pitchFamily="34" charset="0"/>
              <a:buChar char="•"/>
            </a:pPr>
            <a:r>
              <a:rPr lang="en-US" sz="2400" dirty="0"/>
              <a:t>Still not found? Throw exception.</a:t>
            </a:r>
          </a:p>
        </p:txBody>
      </p:sp>
    </p:spTree>
    <p:extLst>
      <p:ext uri="{BB962C8B-B14F-4D97-AF65-F5344CB8AC3E}">
        <p14:creationId xmlns:p14="http://schemas.microsoft.com/office/powerpoint/2010/main" val="387252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fade">
                                      <p:cBhvr>
                                        <p:cTn id="27" dur="500"/>
                                        <p:tgtEl>
                                          <p:spTgt spid="1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animEffect transition="in" filter="fade">
                                      <p:cBhvr>
                                        <p:cTn id="3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081921-013D-4B6F-AB4A-2CDDB4445490}"/>
              </a:ext>
            </a:extLst>
          </p:cNvPr>
          <p:cNvSpPr txBox="1"/>
          <p:nvPr/>
        </p:nvSpPr>
        <p:spPr>
          <a:xfrm>
            <a:off x="2078854" y="2210540"/>
            <a:ext cx="8034292" cy="830997"/>
          </a:xfrm>
          <a:prstGeom prst="rect">
            <a:avLst/>
          </a:prstGeom>
          <a:noFill/>
        </p:spPr>
        <p:txBody>
          <a:bodyPr wrap="square" rtlCol="0">
            <a:spAutoFit/>
          </a:bodyPr>
          <a:lstStyle/>
          <a:p>
            <a:pPr algn="ctr"/>
            <a:r>
              <a:rPr lang="en-US" sz="4800" dirty="0">
                <a:latin typeface="Consolas" panose="020B0609020204030204" pitchFamily="49" charset="0"/>
              </a:rPr>
              <a:t>x := 16 </a:t>
            </a:r>
            <a:r>
              <a:rPr lang="en-US" sz="4800" dirty="0">
                <a:solidFill>
                  <a:schemeClr val="accent1"/>
                </a:solidFill>
                <a:latin typeface="Consolas" panose="020B0609020204030204" pitchFamily="49" charset="0"/>
              </a:rPr>
              <a:t>sqrt</a:t>
            </a:r>
            <a:r>
              <a:rPr lang="en-US" sz="4800" dirty="0">
                <a:latin typeface="Consolas" panose="020B0609020204030204" pitchFamily="49" charset="0"/>
              </a:rPr>
              <a:t>.</a:t>
            </a:r>
          </a:p>
        </p:txBody>
      </p:sp>
      <p:sp>
        <p:nvSpPr>
          <p:cNvPr id="7" name="TextBox 6">
            <a:extLst>
              <a:ext uri="{FF2B5EF4-FFF2-40B4-BE49-F238E27FC236}">
                <a16:creationId xmlns:a16="http://schemas.microsoft.com/office/drawing/2014/main" id="{5D2D2FA0-AAF7-4D24-8F01-DB2857F64776}"/>
              </a:ext>
            </a:extLst>
          </p:cNvPr>
          <p:cNvSpPr txBox="1"/>
          <p:nvPr/>
        </p:nvSpPr>
        <p:spPr>
          <a:xfrm>
            <a:off x="6354618" y="3551962"/>
            <a:ext cx="3168073" cy="830997"/>
          </a:xfrm>
          <a:prstGeom prst="rect">
            <a:avLst/>
          </a:prstGeom>
          <a:noFill/>
          <a:ln w="76200">
            <a:solidFill>
              <a:schemeClr val="accent6"/>
            </a:solidFill>
          </a:ln>
        </p:spPr>
        <p:txBody>
          <a:bodyPr wrap="square" rtlCol="0">
            <a:spAutoFit/>
          </a:bodyPr>
          <a:lstStyle/>
          <a:p>
            <a:pPr algn="ctr"/>
            <a:r>
              <a:rPr lang="en-US" sz="2400" dirty="0"/>
              <a:t>The message </a:t>
            </a:r>
            <a:r>
              <a:rPr lang="en-US" sz="2400" b="1" dirty="0">
                <a:latin typeface="Consolas" panose="020B0609020204030204" pitchFamily="49" charset="0"/>
              </a:rPr>
              <a:t>sqrt</a:t>
            </a:r>
            <a:r>
              <a:rPr lang="en-US" sz="2400" dirty="0"/>
              <a:t> is sent to the object </a:t>
            </a:r>
            <a:r>
              <a:rPr lang="en-US" sz="2400" b="1" dirty="0">
                <a:latin typeface="Consolas" panose="020B0609020204030204" pitchFamily="49" charset="0"/>
              </a:rPr>
              <a:t>16</a:t>
            </a:r>
            <a:endParaRPr lang="en-US" sz="2400" dirty="0"/>
          </a:p>
        </p:txBody>
      </p:sp>
      <p:sp>
        <p:nvSpPr>
          <p:cNvPr id="8" name="Arc 7">
            <a:extLst>
              <a:ext uri="{FF2B5EF4-FFF2-40B4-BE49-F238E27FC236}">
                <a16:creationId xmlns:a16="http://schemas.microsoft.com/office/drawing/2014/main" id="{5AF34BC4-4E4B-43BD-A355-91A5E0AE9B7C}"/>
              </a:ext>
            </a:extLst>
          </p:cNvPr>
          <p:cNvSpPr/>
          <p:nvPr/>
        </p:nvSpPr>
        <p:spPr>
          <a:xfrm>
            <a:off x="6096000" y="2509771"/>
            <a:ext cx="1299099" cy="792208"/>
          </a:xfrm>
          <a:prstGeom prst="arc">
            <a:avLst>
              <a:gd name="adj1" fmla="val 141020"/>
              <a:gd name="adj2" fmla="val 10817498"/>
            </a:avLst>
          </a:prstGeom>
          <a:ln w="7620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BCABCBC5-0F90-4A6D-8F63-C3A12D411DD8}"/>
              </a:ext>
            </a:extLst>
          </p:cNvPr>
          <p:cNvSpPr txBox="1"/>
          <p:nvPr/>
        </p:nvSpPr>
        <p:spPr>
          <a:xfrm>
            <a:off x="0" y="1641076"/>
            <a:ext cx="12192000" cy="461665"/>
          </a:xfrm>
          <a:prstGeom prst="rect">
            <a:avLst/>
          </a:prstGeom>
          <a:noFill/>
        </p:spPr>
        <p:txBody>
          <a:bodyPr wrap="square" rtlCol="0">
            <a:spAutoFit/>
          </a:bodyPr>
          <a:lstStyle/>
          <a:p>
            <a:pPr algn="ctr"/>
            <a:r>
              <a:rPr lang="en-US" sz="2400" dirty="0"/>
              <a:t>Think of every Smalltalk statement in terms of message passing:</a:t>
            </a:r>
          </a:p>
        </p:txBody>
      </p:sp>
      <p:sp>
        <p:nvSpPr>
          <p:cNvPr id="10" name="TextBox 9">
            <a:extLst>
              <a:ext uri="{FF2B5EF4-FFF2-40B4-BE49-F238E27FC236}">
                <a16:creationId xmlns:a16="http://schemas.microsoft.com/office/drawing/2014/main" id="{10CE252D-0392-462E-930D-19DC211D32AF}"/>
              </a:ext>
            </a:extLst>
          </p:cNvPr>
          <p:cNvSpPr txBox="1"/>
          <p:nvPr/>
        </p:nvSpPr>
        <p:spPr>
          <a:xfrm>
            <a:off x="680622" y="2813299"/>
            <a:ext cx="2796464" cy="1569660"/>
          </a:xfrm>
          <a:prstGeom prst="rect">
            <a:avLst/>
          </a:prstGeom>
          <a:noFill/>
          <a:ln w="76200">
            <a:solidFill>
              <a:schemeClr val="accent1"/>
            </a:solidFill>
          </a:ln>
        </p:spPr>
        <p:txBody>
          <a:bodyPr wrap="square" rtlCol="0">
            <a:spAutoFit/>
          </a:bodyPr>
          <a:lstStyle/>
          <a:p>
            <a:r>
              <a:rPr lang="en-US" sz="2400" b="1" u="sng" dirty="0"/>
              <a:t>Only 3 operations:</a:t>
            </a:r>
          </a:p>
          <a:p>
            <a:pPr marL="342900" indent="-342900">
              <a:buFont typeface="Arial" panose="020B0604020202020204" pitchFamily="34" charset="0"/>
              <a:buChar char="•"/>
            </a:pPr>
            <a:r>
              <a:rPr lang="en-US" sz="2400" dirty="0"/>
              <a:t>Assignment</a:t>
            </a:r>
          </a:p>
          <a:p>
            <a:pPr marL="342900" indent="-342900">
              <a:buFont typeface="Arial" panose="020B0604020202020204" pitchFamily="34" charset="0"/>
              <a:buChar char="•"/>
            </a:pPr>
            <a:r>
              <a:rPr lang="en-US" sz="2400" dirty="0"/>
              <a:t>Send message</a:t>
            </a:r>
          </a:p>
          <a:p>
            <a:pPr marL="342900" indent="-342900">
              <a:buFont typeface="Arial" panose="020B0604020202020204" pitchFamily="34" charset="0"/>
              <a:buChar char="•"/>
            </a:pPr>
            <a:r>
              <a:rPr lang="en-US" sz="2400" dirty="0"/>
              <a:t>Receive message</a:t>
            </a:r>
          </a:p>
        </p:txBody>
      </p:sp>
      <p:cxnSp>
        <p:nvCxnSpPr>
          <p:cNvPr id="12" name="Straight Arrow Connector 11">
            <a:extLst>
              <a:ext uri="{FF2B5EF4-FFF2-40B4-BE49-F238E27FC236}">
                <a16:creationId xmlns:a16="http://schemas.microsoft.com/office/drawing/2014/main" id="{695EB93D-D327-4EE4-8705-5315D637FE6C}"/>
              </a:ext>
            </a:extLst>
          </p:cNvPr>
          <p:cNvCxnSpPr>
            <a:cxnSpLocks/>
            <a:endCxn id="7" idx="1"/>
          </p:cNvCxnSpPr>
          <p:nvPr/>
        </p:nvCxnSpPr>
        <p:spPr>
          <a:xfrm>
            <a:off x="3011055" y="3816464"/>
            <a:ext cx="3343563" cy="15099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DA19A93-CED2-4B16-90B8-5F120ABC98A1}"/>
              </a:ext>
            </a:extLst>
          </p:cNvPr>
          <p:cNvSpPr txBox="1"/>
          <p:nvPr/>
        </p:nvSpPr>
        <p:spPr>
          <a:xfrm>
            <a:off x="2413269" y="4843727"/>
            <a:ext cx="7882698" cy="1569660"/>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Consolas" panose="020B0609020204030204" pitchFamily="49" charset="0"/>
              </a:rPr>
              <a:t>16</a:t>
            </a:r>
            <a:r>
              <a:rPr lang="en-US" sz="2400" dirty="0"/>
              <a:t> is an instance of the </a:t>
            </a:r>
            <a:r>
              <a:rPr lang="en-US" sz="2400" b="1" dirty="0" err="1">
                <a:latin typeface="Consolas" panose="020B0609020204030204" pitchFamily="49" charset="0"/>
              </a:rPr>
              <a:t>SmallInteger</a:t>
            </a:r>
            <a:r>
              <a:rPr lang="en-US" sz="2400" dirty="0"/>
              <a:t> class.</a:t>
            </a:r>
          </a:p>
          <a:p>
            <a:pPr marL="285750" indent="-285750">
              <a:buFont typeface="Arial" panose="020B0604020202020204" pitchFamily="34" charset="0"/>
              <a:buChar char="•"/>
            </a:pPr>
            <a:r>
              <a:rPr lang="en-US" sz="2400" b="1" dirty="0" err="1">
                <a:latin typeface="Consolas" panose="020B0609020204030204" pitchFamily="49" charset="0"/>
              </a:rPr>
              <a:t>SmallInteger</a:t>
            </a:r>
            <a:r>
              <a:rPr lang="en-US" sz="2400" dirty="0"/>
              <a:t> handles the message (if it knows how)</a:t>
            </a:r>
          </a:p>
          <a:p>
            <a:pPr marL="285750" indent="-285750">
              <a:buFont typeface="Arial" panose="020B0604020202020204" pitchFamily="34" charset="0"/>
              <a:buChar char="•"/>
            </a:pPr>
            <a:r>
              <a:rPr lang="en-US" sz="2400" dirty="0"/>
              <a:t>Returns the result of the square root (in this case 4)</a:t>
            </a:r>
          </a:p>
          <a:p>
            <a:pPr marL="914400" lvl="1" indent="-457200">
              <a:buFont typeface="Courier New" panose="02070309020205020404" pitchFamily="49" charset="0"/>
              <a:buChar char="o"/>
            </a:pPr>
            <a:r>
              <a:rPr lang="en-US" sz="2400" dirty="0"/>
              <a:t>4 is an object!</a:t>
            </a:r>
          </a:p>
        </p:txBody>
      </p:sp>
      <p:sp>
        <p:nvSpPr>
          <p:cNvPr id="11" name="Title 1">
            <a:extLst>
              <a:ext uri="{FF2B5EF4-FFF2-40B4-BE49-F238E27FC236}">
                <a16:creationId xmlns:a16="http://schemas.microsoft.com/office/drawing/2014/main" id="{7738E864-E564-49B8-B3A7-7956B271780F}"/>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Messages in Smalltalk</a:t>
            </a:r>
            <a:endParaRPr lang="en-US" sz="4000" dirty="0">
              <a:latin typeface="+mn-lt"/>
            </a:endParaRPr>
          </a:p>
        </p:txBody>
      </p:sp>
      <p:cxnSp>
        <p:nvCxnSpPr>
          <p:cNvPr id="13" name="Straight Connector 12">
            <a:extLst>
              <a:ext uri="{FF2B5EF4-FFF2-40B4-BE49-F238E27FC236}">
                <a16:creationId xmlns:a16="http://schemas.microsoft.com/office/drawing/2014/main" id="{EB7CB32E-A565-4176-95D6-D709B423CFC8}"/>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11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righ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500"/>
                                        <p:tgtEl>
                                          <p:spTgt spid="1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xEl>
                                              <p:pRg st="2" end="2"/>
                                            </p:txEl>
                                          </p:spTgt>
                                        </p:tgtEl>
                                        <p:attrNameLst>
                                          <p:attrName>style.visibility</p:attrName>
                                        </p:attrNameLst>
                                      </p:cBhvr>
                                      <p:to>
                                        <p:strVal val="visible"/>
                                      </p:to>
                                    </p:set>
                                    <p:animEffect transition="in" filter="fade">
                                      <p:cBhvr>
                                        <p:cTn id="47" dur="500"/>
                                        <p:tgtEl>
                                          <p:spTgt spid="15">
                                            <p:txEl>
                                              <p:pRg st="2" end="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xEl>
                                              <p:pRg st="3" end="3"/>
                                            </p:txEl>
                                          </p:spTgt>
                                        </p:tgtEl>
                                        <p:attrNameLst>
                                          <p:attrName>style.visibility</p:attrName>
                                        </p:attrNameLst>
                                      </p:cBhvr>
                                      <p:to>
                                        <p:strVal val="visible"/>
                                      </p:to>
                                    </p:set>
                                    <p:animEffect transition="in" filter="fade">
                                      <p:cBhvr>
                                        <p:cTn id="50"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P spid="10" grpId="0" animBg="1"/>
      <p:bldP spid="15"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17E1B3D-1227-4A7D-AF2F-291750D15DF1}"/>
              </a:ext>
            </a:extLst>
          </p:cNvPr>
          <p:cNvSpPr txBox="1"/>
          <p:nvPr/>
        </p:nvSpPr>
        <p:spPr>
          <a:xfrm>
            <a:off x="2078854" y="2210540"/>
            <a:ext cx="8034292" cy="830997"/>
          </a:xfrm>
          <a:prstGeom prst="rect">
            <a:avLst/>
          </a:prstGeom>
          <a:noFill/>
        </p:spPr>
        <p:txBody>
          <a:bodyPr wrap="square" rtlCol="0">
            <a:spAutoFit/>
          </a:bodyPr>
          <a:lstStyle/>
          <a:p>
            <a:pPr algn="ctr"/>
            <a:r>
              <a:rPr lang="en-US" sz="4800" dirty="0">
                <a:latin typeface="Consolas" panose="020B0609020204030204" pitchFamily="49" charset="0"/>
              </a:rPr>
              <a:t>x := 16 </a:t>
            </a:r>
            <a:r>
              <a:rPr lang="en-US" sz="4800" dirty="0">
                <a:solidFill>
                  <a:schemeClr val="accent1"/>
                </a:solidFill>
                <a:latin typeface="Consolas" panose="020B0609020204030204" pitchFamily="49" charset="0"/>
              </a:rPr>
              <a:t>sqrt</a:t>
            </a:r>
            <a:r>
              <a:rPr lang="en-US" sz="4800" dirty="0">
                <a:latin typeface="Consolas" panose="020B0609020204030204" pitchFamily="49" charset="0"/>
              </a:rPr>
              <a:t>.</a:t>
            </a:r>
          </a:p>
        </p:txBody>
      </p:sp>
      <p:sp>
        <p:nvSpPr>
          <p:cNvPr id="14" name="TextBox 13">
            <a:extLst>
              <a:ext uri="{FF2B5EF4-FFF2-40B4-BE49-F238E27FC236}">
                <a16:creationId xmlns:a16="http://schemas.microsoft.com/office/drawing/2014/main" id="{1B9A654E-E2EF-4BC1-A274-186C7241C51C}"/>
              </a:ext>
            </a:extLst>
          </p:cNvPr>
          <p:cNvSpPr txBox="1"/>
          <p:nvPr/>
        </p:nvSpPr>
        <p:spPr>
          <a:xfrm>
            <a:off x="0" y="1641076"/>
            <a:ext cx="12192000" cy="461665"/>
          </a:xfrm>
          <a:prstGeom prst="rect">
            <a:avLst/>
          </a:prstGeom>
          <a:noFill/>
        </p:spPr>
        <p:txBody>
          <a:bodyPr wrap="square" rtlCol="0">
            <a:spAutoFit/>
          </a:bodyPr>
          <a:lstStyle/>
          <a:p>
            <a:pPr algn="ctr"/>
            <a:r>
              <a:rPr lang="en-US" sz="2400" dirty="0"/>
              <a:t>Think of every Smalltalk statement in terms of message passing:</a:t>
            </a:r>
          </a:p>
        </p:txBody>
      </p:sp>
      <p:sp>
        <p:nvSpPr>
          <p:cNvPr id="16" name="TextBox 15">
            <a:extLst>
              <a:ext uri="{FF2B5EF4-FFF2-40B4-BE49-F238E27FC236}">
                <a16:creationId xmlns:a16="http://schemas.microsoft.com/office/drawing/2014/main" id="{82FB75C2-F87F-4A21-88AF-53643EC60415}"/>
              </a:ext>
            </a:extLst>
          </p:cNvPr>
          <p:cNvSpPr txBox="1"/>
          <p:nvPr/>
        </p:nvSpPr>
        <p:spPr>
          <a:xfrm>
            <a:off x="680622" y="2813299"/>
            <a:ext cx="2796464" cy="1569660"/>
          </a:xfrm>
          <a:prstGeom prst="rect">
            <a:avLst/>
          </a:prstGeom>
          <a:noFill/>
          <a:ln w="76200">
            <a:solidFill>
              <a:schemeClr val="accent1"/>
            </a:solidFill>
          </a:ln>
        </p:spPr>
        <p:txBody>
          <a:bodyPr wrap="square" rtlCol="0">
            <a:spAutoFit/>
          </a:bodyPr>
          <a:lstStyle/>
          <a:p>
            <a:r>
              <a:rPr lang="en-US" sz="2400" b="1" u="sng" dirty="0"/>
              <a:t>Only 3 operations:</a:t>
            </a:r>
          </a:p>
          <a:p>
            <a:pPr marL="342900" indent="-342900">
              <a:buFont typeface="Arial" panose="020B0604020202020204" pitchFamily="34" charset="0"/>
              <a:buChar char="•"/>
            </a:pPr>
            <a:r>
              <a:rPr lang="en-US" sz="2400" dirty="0"/>
              <a:t>Assignment</a:t>
            </a:r>
          </a:p>
          <a:p>
            <a:pPr marL="342900" indent="-342900">
              <a:buFont typeface="Arial" panose="020B0604020202020204" pitchFamily="34" charset="0"/>
              <a:buChar char="•"/>
            </a:pPr>
            <a:r>
              <a:rPr lang="en-US" sz="2400" dirty="0"/>
              <a:t>Send message</a:t>
            </a:r>
          </a:p>
          <a:p>
            <a:pPr marL="342900" indent="-342900">
              <a:buFont typeface="Arial" panose="020B0604020202020204" pitchFamily="34" charset="0"/>
              <a:buChar char="•"/>
            </a:pPr>
            <a:r>
              <a:rPr lang="en-US" sz="2400" dirty="0"/>
              <a:t>Receive message</a:t>
            </a:r>
          </a:p>
        </p:txBody>
      </p:sp>
      <p:sp>
        <p:nvSpPr>
          <p:cNvPr id="17" name="Title 1">
            <a:extLst>
              <a:ext uri="{FF2B5EF4-FFF2-40B4-BE49-F238E27FC236}">
                <a16:creationId xmlns:a16="http://schemas.microsoft.com/office/drawing/2014/main" id="{E9B965D9-5486-4997-BF6C-E5278B9E5E5F}"/>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Messages in Smalltalk</a:t>
            </a:r>
            <a:endParaRPr lang="en-US" sz="4000" dirty="0">
              <a:latin typeface="+mn-lt"/>
            </a:endParaRPr>
          </a:p>
        </p:txBody>
      </p:sp>
      <p:cxnSp>
        <p:nvCxnSpPr>
          <p:cNvPr id="18" name="Straight Connector 17">
            <a:extLst>
              <a:ext uri="{FF2B5EF4-FFF2-40B4-BE49-F238E27FC236}">
                <a16:creationId xmlns:a16="http://schemas.microsoft.com/office/drawing/2014/main" id="{4084319D-4017-4146-B83E-F4198AA14DB4}"/>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D2D2FA0-AAF7-4D24-8F01-DB2857F64776}"/>
              </a:ext>
            </a:extLst>
          </p:cNvPr>
          <p:cNvSpPr txBox="1"/>
          <p:nvPr/>
        </p:nvSpPr>
        <p:spPr>
          <a:xfrm>
            <a:off x="6880194" y="3672007"/>
            <a:ext cx="3048225" cy="461665"/>
          </a:xfrm>
          <a:prstGeom prst="rect">
            <a:avLst/>
          </a:prstGeom>
          <a:noFill/>
          <a:ln w="76200">
            <a:solidFill>
              <a:schemeClr val="accent6"/>
            </a:solidFill>
          </a:ln>
        </p:spPr>
        <p:txBody>
          <a:bodyPr wrap="square" rtlCol="0">
            <a:spAutoFit/>
          </a:bodyPr>
          <a:lstStyle/>
          <a:p>
            <a:pPr algn="ctr"/>
            <a:r>
              <a:rPr lang="en-US" sz="2400" dirty="0"/>
              <a:t>Result assigned to x</a:t>
            </a:r>
          </a:p>
        </p:txBody>
      </p:sp>
      <p:sp>
        <p:nvSpPr>
          <p:cNvPr id="15" name="TextBox 14">
            <a:extLst>
              <a:ext uri="{FF2B5EF4-FFF2-40B4-BE49-F238E27FC236}">
                <a16:creationId xmlns:a16="http://schemas.microsoft.com/office/drawing/2014/main" id="{EDA19A93-CED2-4B16-90B8-5F120ABC98A1}"/>
              </a:ext>
            </a:extLst>
          </p:cNvPr>
          <p:cNvSpPr txBox="1"/>
          <p:nvPr/>
        </p:nvSpPr>
        <p:spPr>
          <a:xfrm>
            <a:off x="2415176" y="4841072"/>
            <a:ext cx="7697970" cy="1569660"/>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Consolas" panose="020B0609020204030204" pitchFamily="49" charset="0"/>
              </a:rPr>
              <a:t>16</a:t>
            </a:r>
            <a:r>
              <a:rPr lang="en-US" sz="2400" dirty="0"/>
              <a:t> is an instance of the </a:t>
            </a:r>
            <a:r>
              <a:rPr lang="en-US" sz="2400" b="1" dirty="0" err="1">
                <a:latin typeface="Consolas" panose="020B0609020204030204" pitchFamily="49" charset="0"/>
              </a:rPr>
              <a:t>SmallInteger</a:t>
            </a:r>
            <a:r>
              <a:rPr lang="en-US" sz="2400" dirty="0"/>
              <a:t> class.</a:t>
            </a:r>
          </a:p>
          <a:p>
            <a:pPr marL="285750" indent="-285750">
              <a:buFont typeface="Arial" panose="020B0604020202020204" pitchFamily="34" charset="0"/>
              <a:buChar char="•"/>
            </a:pPr>
            <a:r>
              <a:rPr lang="en-US" sz="2400" b="1" dirty="0" err="1">
                <a:latin typeface="Consolas" panose="020B0609020204030204" pitchFamily="49" charset="0"/>
              </a:rPr>
              <a:t>SmallInteger</a:t>
            </a:r>
            <a:r>
              <a:rPr lang="en-US" sz="2400" dirty="0"/>
              <a:t> handles the message (if it knows how)</a:t>
            </a:r>
          </a:p>
          <a:p>
            <a:pPr marL="285750" indent="-285750">
              <a:buFont typeface="Arial" panose="020B0604020202020204" pitchFamily="34" charset="0"/>
              <a:buChar char="•"/>
            </a:pPr>
            <a:r>
              <a:rPr lang="en-US" sz="2400" dirty="0"/>
              <a:t>Returns the result of the square root (in this case 4)</a:t>
            </a:r>
          </a:p>
          <a:p>
            <a:pPr marL="285750" indent="-285750">
              <a:buFont typeface="Arial" panose="020B0604020202020204" pitchFamily="34" charset="0"/>
              <a:buChar char="•"/>
            </a:pPr>
            <a:r>
              <a:rPr lang="en-US" sz="2400" dirty="0"/>
              <a:t>x now references the result – a </a:t>
            </a:r>
            <a:r>
              <a:rPr lang="en-US" sz="2400" b="1" dirty="0" err="1">
                <a:latin typeface="Consolas" panose="020B0609020204030204" pitchFamily="49" charset="0"/>
              </a:rPr>
              <a:t>SmallInteger</a:t>
            </a:r>
            <a:r>
              <a:rPr lang="en-US" sz="2400" dirty="0"/>
              <a:t> object, </a:t>
            </a:r>
            <a:r>
              <a:rPr lang="en-US" sz="2400" b="1" dirty="0">
                <a:latin typeface="Consolas" panose="020B0609020204030204" pitchFamily="49" charset="0"/>
              </a:rPr>
              <a:t>4</a:t>
            </a:r>
          </a:p>
        </p:txBody>
      </p:sp>
      <p:sp>
        <p:nvSpPr>
          <p:cNvPr id="11" name="Arc 10">
            <a:extLst>
              <a:ext uri="{FF2B5EF4-FFF2-40B4-BE49-F238E27FC236}">
                <a16:creationId xmlns:a16="http://schemas.microsoft.com/office/drawing/2014/main" id="{A8467950-FB52-423E-86A5-E4773419D8A2}"/>
              </a:ext>
            </a:extLst>
          </p:cNvPr>
          <p:cNvSpPr/>
          <p:nvPr/>
        </p:nvSpPr>
        <p:spPr>
          <a:xfrm>
            <a:off x="4154545" y="2574018"/>
            <a:ext cx="2413250" cy="811821"/>
          </a:xfrm>
          <a:prstGeom prst="arc">
            <a:avLst>
              <a:gd name="adj1" fmla="val 141020"/>
              <a:gd name="adj2" fmla="val 10865644"/>
            </a:avLst>
          </a:prstGeom>
          <a:ln w="7620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469CEC3-5A0C-45B3-B74C-48C799B36373}"/>
              </a:ext>
            </a:extLst>
          </p:cNvPr>
          <p:cNvSpPr/>
          <p:nvPr/>
        </p:nvSpPr>
        <p:spPr>
          <a:xfrm>
            <a:off x="5415379" y="2268110"/>
            <a:ext cx="2929631" cy="742983"/>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A859CA-84B2-48B7-8B4F-D5590EEFDA3D}"/>
              </a:ext>
            </a:extLst>
          </p:cNvPr>
          <p:cNvCxnSpPr>
            <a:cxnSpLocks/>
            <a:endCxn id="7" idx="1"/>
          </p:cNvCxnSpPr>
          <p:nvPr/>
        </p:nvCxnSpPr>
        <p:spPr>
          <a:xfrm>
            <a:off x="2687782" y="3429000"/>
            <a:ext cx="4192412" cy="47384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73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righ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xEl>
                                              <p:pRg st="3" end="3"/>
                                            </p:txEl>
                                          </p:spTgt>
                                        </p:tgtEl>
                                        <p:attrNameLst>
                                          <p:attrName>style.visibility</p:attrName>
                                        </p:attrNameLst>
                                      </p:cBhvr>
                                      <p:to>
                                        <p:strVal val="visible"/>
                                      </p:to>
                                    </p:set>
                                    <p:animEffect transition="in" filter="fade">
                                      <p:cBhvr>
                                        <p:cTn id="27"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uiExpand="1" build="p"/>
      <p:bldP spid="11" grpId="0" animBg="1"/>
      <p:bldP spid="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D01213-6FF7-466E-A3F7-35D48E8AE6AB}"/>
              </a:ext>
            </a:extLst>
          </p:cNvPr>
          <p:cNvSpPr txBox="1"/>
          <p:nvPr/>
        </p:nvSpPr>
        <p:spPr>
          <a:xfrm>
            <a:off x="2078854" y="2210540"/>
            <a:ext cx="8034292" cy="830997"/>
          </a:xfrm>
          <a:prstGeom prst="rect">
            <a:avLst/>
          </a:prstGeom>
          <a:noFill/>
        </p:spPr>
        <p:txBody>
          <a:bodyPr wrap="square" rtlCol="0">
            <a:spAutoFit/>
          </a:bodyPr>
          <a:lstStyle/>
          <a:p>
            <a:pPr algn="ctr"/>
            <a:r>
              <a:rPr lang="en-US" sz="4800" dirty="0">
                <a:latin typeface="Consolas" panose="020B0609020204030204" pitchFamily="49" charset="0"/>
              </a:rPr>
              <a:t>x := 16 </a:t>
            </a:r>
            <a:r>
              <a:rPr lang="en-US" sz="4800" dirty="0">
                <a:solidFill>
                  <a:schemeClr val="accent1"/>
                </a:solidFill>
                <a:latin typeface="Consolas" panose="020B0609020204030204" pitchFamily="49" charset="0"/>
              </a:rPr>
              <a:t>sqrt</a:t>
            </a:r>
            <a:r>
              <a:rPr lang="en-US" sz="4800" dirty="0">
                <a:latin typeface="Consolas" panose="020B0609020204030204" pitchFamily="49" charset="0"/>
              </a:rPr>
              <a:t>.</a:t>
            </a:r>
          </a:p>
        </p:txBody>
      </p:sp>
      <p:sp>
        <p:nvSpPr>
          <p:cNvPr id="5" name="TextBox 4">
            <a:extLst>
              <a:ext uri="{FF2B5EF4-FFF2-40B4-BE49-F238E27FC236}">
                <a16:creationId xmlns:a16="http://schemas.microsoft.com/office/drawing/2014/main" id="{B75A278B-285A-43C1-8C64-3831DFE5B786}"/>
              </a:ext>
            </a:extLst>
          </p:cNvPr>
          <p:cNvSpPr txBox="1"/>
          <p:nvPr/>
        </p:nvSpPr>
        <p:spPr>
          <a:xfrm>
            <a:off x="3632447" y="3371007"/>
            <a:ext cx="6480699" cy="1077218"/>
          </a:xfrm>
          <a:prstGeom prst="rect">
            <a:avLst/>
          </a:prstGeom>
          <a:noFill/>
        </p:spPr>
        <p:txBody>
          <a:bodyPr wrap="square" rtlCol="0">
            <a:spAutoFit/>
          </a:bodyPr>
          <a:lstStyle/>
          <a:p>
            <a:r>
              <a:rPr lang="en-US" sz="3200" b="1" dirty="0">
                <a:latin typeface="Consolas" panose="020B0609020204030204" pitchFamily="49" charset="0"/>
              </a:rPr>
              <a:t>sqrt</a:t>
            </a:r>
            <a:r>
              <a:rPr lang="en-US" sz="3200" dirty="0"/>
              <a:t> is a </a:t>
            </a:r>
            <a:r>
              <a:rPr lang="en-US" sz="3200" i="1" u="sng" dirty="0"/>
              <a:t>unary</a:t>
            </a:r>
            <a:r>
              <a:rPr lang="en-US" sz="3200" dirty="0"/>
              <a:t> message:</a:t>
            </a:r>
          </a:p>
          <a:p>
            <a:pPr marL="457200" indent="-457200">
              <a:buFont typeface="Arial" panose="020B0604020202020204" pitchFamily="34" charset="0"/>
              <a:buChar char="•"/>
            </a:pPr>
            <a:r>
              <a:rPr lang="en-US" sz="3200" dirty="0"/>
              <a:t>It involves only one object</a:t>
            </a:r>
          </a:p>
        </p:txBody>
      </p:sp>
      <p:sp>
        <p:nvSpPr>
          <p:cNvPr id="7" name="TextBox 6">
            <a:extLst>
              <a:ext uri="{FF2B5EF4-FFF2-40B4-BE49-F238E27FC236}">
                <a16:creationId xmlns:a16="http://schemas.microsoft.com/office/drawing/2014/main" id="{5DB4B875-2B3E-42E1-9896-BAC96F0E8C34}"/>
              </a:ext>
            </a:extLst>
          </p:cNvPr>
          <p:cNvSpPr txBox="1"/>
          <p:nvPr/>
        </p:nvSpPr>
        <p:spPr>
          <a:xfrm>
            <a:off x="1017973" y="4777695"/>
            <a:ext cx="10156053" cy="523220"/>
          </a:xfrm>
          <a:prstGeom prst="rect">
            <a:avLst/>
          </a:prstGeom>
          <a:noFill/>
        </p:spPr>
        <p:txBody>
          <a:bodyPr wrap="square" rtlCol="0">
            <a:spAutoFit/>
          </a:bodyPr>
          <a:lstStyle/>
          <a:p>
            <a:pPr algn="ctr"/>
            <a:r>
              <a:rPr lang="en-US" sz="2800" dirty="0"/>
              <a:t>Remember our precedence rules:   </a:t>
            </a:r>
            <a:r>
              <a:rPr lang="en-US" sz="2800" u="sng" dirty="0"/>
              <a:t>Unary</a:t>
            </a:r>
            <a:r>
              <a:rPr lang="en-US" sz="2800" dirty="0"/>
              <a:t> -&gt; Binary -&gt; Keyword</a:t>
            </a:r>
          </a:p>
        </p:txBody>
      </p:sp>
      <p:sp>
        <p:nvSpPr>
          <p:cNvPr id="8" name="Title 1">
            <a:extLst>
              <a:ext uri="{FF2B5EF4-FFF2-40B4-BE49-F238E27FC236}">
                <a16:creationId xmlns:a16="http://schemas.microsoft.com/office/drawing/2014/main" id="{5698C910-A2D9-4E36-90B4-859DD3EA775C}"/>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Messages in Smalltalk</a:t>
            </a:r>
            <a:endParaRPr lang="en-US" sz="4000" dirty="0">
              <a:latin typeface="+mn-lt"/>
            </a:endParaRPr>
          </a:p>
        </p:txBody>
      </p:sp>
      <p:cxnSp>
        <p:nvCxnSpPr>
          <p:cNvPr id="9" name="Straight Connector 8">
            <a:extLst>
              <a:ext uri="{FF2B5EF4-FFF2-40B4-BE49-F238E27FC236}">
                <a16:creationId xmlns:a16="http://schemas.microsoft.com/office/drawing/2014/main" id="{224209EE-3A7E-43FF-8C4D-C06B5AC1FECE}"/>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1685F61-81A6-4273-80AC-D1CC4DFE6E1E}"/>
              </a:ext>
            </a:extLst>
          </p:cNvPr>
          <p:cNvSpPr txBox="1"/>
          <p:nvPr/>
        </p:nvSpPr>
        <p:spPr>
          <a:xfrm>
            <a:off x="0" y="1641076"/>
            <a:ext cx="12192000" cy="461665"/>
          </a:xfrm>
          <a:prstGeom prst="rect">
            <a:avLst/>
          </a:prstGeom>
          <a:noFill/>
        </p:spPr>
        <p:txBody>
          <a:bodyPr wrap="square" rtlCol="0">
            <a:spAutoFit/>
          </a:bodyPr>
          <a:lstStyle/>
          <a:p>
            <a:pPr algn="ctr"/>
            <a:r>
              <a:rPr lang="en-US" sz="2400" dirty="0"/>
              <a:t>Think of every Smalltalk statement in terms of message passing:</a:t>
            </a:r>
          </a:p>
        </p:txBody>
      </p:sp>
    </p:spTree>
    <p:extLst>
      <p:ext uri="{BB962C8B-B14F-4D97-AF65-F5344CB8AC3E}">
        <p14:creationId xmlns:p14="http://schemas.microsoft.com/office/powerpoint/2010/main" val="79929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C20B14-9417-4E96-AD9B-A8661E40176D}"/>
              </a:ext>
            </a:extLst>
          </p:cNvPr>
          <p:cNvSpPr txBox="1"/>
          <p:nvPr/>
        </p:nvSpPr>
        <p:spPr>
          <a:xfrm>
            <a:off x="2078853" y="1921544"/>
            <a:ext cx="8034292" cy="707886"/>
          </a:xfrm>
          <a:prstGeom prst="rect">
            <a:avLst/>
          </a:prstGeom>
          <a:noFill/>
        </p:spPr>
        <p:txBody>
          <a:bodyPr wrap="square" rtlCol="0">
            <a:spAutoFit/>
          </a:bodyPr>
          <a:lstStyle/>
          <a:p>
            <a:pPr algn="ctr"/>
            <a:r>
              <a:rPr lang="en-US" sz="4000" dirty="0">
                <a:latin typeface="Consolas" panose="020B0609020204030204" pitchFamily="49" charset="0"/>
              </a:rPr>
              <a:t>x := 2 </a:t>
            </a:r>
            <a:r>
              <a:rPr lang="en-US" sz="4000" dirty="0" err="1">
                <a:solidFill>
                  <a:schemeClr val="accent1"/>
                </a:solidFill>
                <a:latin typeface="Consolas" panose="020B0609020204030204" pitchFamily="49" charset="0"/>
              </a:rPr>
              <a:t>raisedTo</a:t>
            </a:r>
            <a:r>
              <a:rPr lang="en-US" sz="4000" dirty="0">
                <a:latin typeface="Consolas" panose="020B0609020204030204" pitchFamily="49" charset="0"/>
              </a:rPr>
              <a:t>: 4.</a:t>
            </a:r>
          </a:p>
        </p:txBody>
      </p:sp>
      <p:sp>
        <p:nvSpPr>
          <p:cNvPr id="5" name="TextBox 4">
            <a:extLst>
              <a:ext uri="{FF2B5EF4-FFF2-40B4-BE49-F238E27FC236}">
                <a16:creationId xmlns:a16="http://schemas.microsoft.com/office/drawing/2014/main" id="{46203621-36ED-4800-976D-99924606F508}"/>
              </a:ext>
            </a:extLst>
          </p:cNvPr>
          <p:cNvSpPr txBox="1"/>
          <p:nvPr/>
        </p:nvSpPr>
        <p:spPr>
          <a:xfrm>
            <a:off x="3229991" y="2994354"/>
            <a:ext cx="6883154" cy="1569660"/>
          </a:xfrm>
          <a:prstGeom prst="rect">
            <a:avLst/>
          </a:prstGeom>
          <a:noFill/>
        </p:spPr>
        <p:txBody>
          <a:bodyPr wrap="square" rtlCol="0">
            <a:spAutoFit/>
          </a:bodyPr>
          <a:lstStyle/>
          <a:p>
            <a:pPr marL="457200" indent="-457200">
              <a:buFont typeface="Arial" panose="020B0604020202020204" pitchFamily="34" charset="0"/>
              <a:buChar char="•"/>
            </a:pPr>
            <a:r>
              <a:rPr lang="en-US" sz="2400" b="1" dirty="0">
                <a:latin typeface="Consolas" panose="020B0609020204030204" pitchFamily="49" charset="0"/>
              </a:rPr>
              <a:t>2</a:t>
            </a:r>
            <a:r>
              <a:rPr lang="en-US" sz="2400" dirty="0"/>
              <a:t> is the receiving object</a:t>
            </a:r>
          </a:p>
          <a:p>
            <a:pPr marL="457200" indent="-457200">
              <a:buFont typeface="Arial" panose="020B0604020202020204" pitchFamily="34" charset="0"/>
              <a:buChar char="•"/>
            </a:pPr>
            <a:r>
              <a:rPr lang="en-US" sz="2400" b="1" dirty="0" err="1">
                <a:latin typeface="Consolas" panose="020B0609020204030204" pitchFamily="49" charset="0"/>
              </a:rPr>
              <a:t>raisedTo</a:t>
            </a:r>
            <a:r>
              <a:rPr lang="en-US" sz="2400" b="1" dirty="0">
                <a:latin typeface="Consolas" panose="020B0609020204030204" pitchFamily="49" charset="0"/>
              </a:rPr>
              <a:t>:</a:t>
            </a:r>
            <a:r>
              <a:rPr lang="en-US" sz="2400" dirty="0"/>
              <a:t> is the message</a:t>
            </a:r>
          </a:p>
          <a:p>
            <a:pPr marL="457200" indent="-457200">
              <a:buFont typeface="Arial" panose="020B0604020202020204" pitchFamily="34" charset="0"/>
              <a:buChar char="•"/>
            </a:pPr>
            <a:r>
              <a:rPr lang="en-US" sz="2400" b="1" dirty="0">
                <a:latin typeface="Consolas" panose="020B0609020204030204" pitchFamily="49" charset="0"/>
              </a:rPr>
              <a:t>4</a:t>
            </a:r>
            <a:r>
              <a:rPr lang="en-US" sz="2400" dirty="0"/>
              <a:t> is the argument</a:t>
            </a:r>
          </a:p>
          <a:p>
            <a:pPr marL="457200" indent="-457200">
              <a:buFont typeface="Arial" panose="020B0604020202020204" pitchFamily="34" charset="0"/>
              <a:buChar char="•"/>
            </a:pPr>
            <a:r>
              <a:rPr lang="en-US" sz="2400" dirty="0"/>
              <a:t>This is called a “</a:t>
            </a:r>
            <a:r>
              <a:rPr lang="en-US" sz="2400" i="1" dirty="0"/>
              <a:t>keyword</a:t>
            </a:r>
            <a:r>
              <a:rPr lang="en-US" sz="2400" dirty="0"/>
              <a:t>” message</a:t>
            </a:r>
          </a:p>
        </p:txBody>
      </p:sp>
      <p:sp>
        <p:nvSpPr>
          <p:cNvPr id="7" name="TextBox 6">
            <a:extLst>
              <a:ext uri="{FF2B5EF4-FFF2-40B4-BE49-F238E27FC236}">
                <a16:creationId xmlns:a16="http://schemas.microsoft.com/office/drawing/2014/main" id="{C69D5FFD-95D7-48BA-8674-343F2FD80F80}"/>
              </a:ext>
            </a:extLst>
          </p:cNvPr>
          <p:cNvSpPr txBox="1"/>
          <p:nvPr/>
        </p:nvSpPr>
        <p:spPr>
          <a:xfrm>
            <a:off x="1017972" y="4928938"/>
            <a:ext cx="10156053" cy="523220"/>
          </a:xfrm>
          <a:prstGeom prst="rect">
            <a:avLst/>
          </a:prstGeom>
          <a:noFill/>
        </p:spPr>
        <p:txBody>
          <a:bodyPr wrap="square" rtlCol="0">
            <a:spAutoFit/>
          </a:bodyPr>
          <a:lstStyle/>
          <a:p>
            <a:pPr algn="ctr"/>
            <a:r>
              <a:rPr lang="en-US" sz="2800" dirty="0"/>
              <a:t>Remember our precedence rules:   Unary -&gt; Binary -&gt; </a:t>
            </a:r>
            <a:r>
              <a:rPr lang="en-US" sz="2800" u="sng" dirty="0"/>
              <a:t>Keyword</a:t>
            </a:r>
          </a:p>
        </p:txBody>
      </p:sp>
      <p:sp>
        <p:nvSpPr>
          <p:cNvPr id="6" name="Title 1">
            <a:extLst>
              <a:ext uri="{FF2B5EF4-FFF2-40B4-BE49-F238E27FC236}">
                <a16:creationId xmlns:a16="http://schemas.microsoft.com/office/drawing/2014/main" id="{B35F73A5-78BA-42A8-9958-1CD037E0417D}"/>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Messages in Smalltalk</a:t>
            </a:r>
            <a:endParaRPr lang="en-US" sz="4000" dirty="0">
              <a:latin typeface="+mn-lt"/>
            </a:endParaRPr>
          </a:p>
        </p:txBody>
      </p:sp>
      <p:cxnSp>
        <p:nvCxnSpPr>
          <p:cNvPr id="8" name="Straight Connector 7">
            <a:extLst>
              <a:ext uri="{FF2B5EF4-FFF2-40B4-BE49-F238E27FC236}">
                <a16:creationId xmlns:a16="http://schemas.microsoft.com/office/drawing/2014/main" id="{BA8C4676-ED4A-4D33-989D-F86498D2485D}"/>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34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C20B14-9417-4E96-AD9B-A8661E40176D}"/>
              </a:ext>
            </a:extLst>
          </p:cNvPr>
          <p:cNvSpPr txBox="1"/>
          <p:nvPr/>
        </p:nvSpPr>
        <p:spPr>
          <a:xfrm>
            <a:off x="665825" y="1935331"/>
            <a:ext cx="10741981" cy="646331"/>
          </a:xfrm>
          <a:prstGeom prst="rect">
            <a:avLst/>
          </a:prstGeom>
          <a:noFill/>
        </p:spPr>
        <p:txBody>
          <a:bodyPr wrap="square" rtlCol="0">
            <a:spAutoFit/>
          </a:bodyPr>
          <a:lstStyle/>
          <a:p>
            <a:pPr algn="ctr"/>
            <a:r>
              <a:rPr lang="en-US" sz="3600" dirty="0">
                <a:latin typeface="Consolas" panose="020B0609020204030204" pitchFamily="49" charset="0"/>
              </a:rPr>
              <a:t>x := ‘Hello’ </a:t>
            </a:r>
            <a:r>
              <a:rPr lang="en-US" sz="3600" dirty="0" err="1">
                <a:solidFill>
                  <a:schemeClr val="accent1"/>
                </a:solidFill>
                <a:latin typeface="Consolas" panose="020B0609020204030204" pitchFamily="49" charset="0"/>
              </a:rPr>
              <a:t>indexOf</a:t>
            </a:r>
            <a:r>
              <a:rPr lang="en-US" sz="3600" dirty="0">
                <a:latin typeface="Consolas" panose="020B0609020204030204" pitchFamily="49" charset="0"/>
              </a:rPr>
              <a:t>: $o </a:t>
            </a:r>
            <a:r>
              <a:rPr lang="en-US" sz="3600" dirty="0" err="1">
                <a:solidFill>
                  <a:schemeClr val="accent1"/>
                </a:solidFill>
                <a:latin typeface="Consolas" panose="020B0609020204030204" pitchFamily="49" charset="0"/>
              </a:rPr>
              <a:t>startingAt</a:t>
            </a:r>
            <a:r>
              <a:rPr lang="en-US" sz="3600" dirty="0">
                <a:latin typeface="Consolas" panose="020B0609020204030204" pitchFamily="49" charset="0"/>
              </a:rPr>
              <a:t>: 2.</a:t>
            </a:r>
          </a:p>
        </p:txBody>
      </p:sp>
      <p:sp>
        <p:nvSpPr>
          <p:cNvPr id="5" name="TextBox 4">
            <a:extLst>
              <a:ext uri="{FF2B5EF4-FFF2-40B4-BE49-F238E27FC236}">
                <a16:creationId xmlns:a16="http://schemas.microsoft.com/office/drawing/2014/main" id="{46203621-36ED-4800-976D-99924606F508}"/>
              </a:ext>
            </a:extLst>
          </p:cNvPr>
          <p:cNvSpPr txBox="1"/>
          <p:nvPr/>
        </p:nvSpPr>
        <p:spPr>
          <a:xfrm>
            <a:off x="2528879" y="3121572"/>
            <a:ext cx="6781376"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t>The actual message is </a:t>
            </a:r>
            <a:r>
              <a:rPr lang="en-US" sz="2400" b="1" dirty="0" err="1">
                <a:latin typeface="Consolas" panose="020B0609020204030204" pitchFamily="49" charset="0"/>
              </a:rPr>
              <a:t>indexOf:startingAt</a:t>
            </a:r>
            <a:r>
              <a:rPr lang="en-US" sz="2400" b="1" dirty="0">
                <a:latin typeface="Consolas" panose="020B0609020204030204" pitchFamily="49" charset="0"/>
              </a:rPr>
              <a:t>:</a:t>
            </a:r>
          </a:p>
          <a:p>
            <a:pPr marL="457200" indent="-457200">
              <a:buFont typeface="Arial" panose="020B0604020202020204" pitchFamily="34" charset="0"/>
              <a:buChar char="•"/>
            </a:pPr>
            <a:r>
              <a:rPr lang="en-US" sz="2400" dirty="0"/>
              <a:t>Smalltalk interleaves arguments.</a:t>
            </a:r>
          </a:p>
          <a:p>
            <a:pPr marL="457200" indent="-457200">
              <a:buFont typeface="Arial" panose="020B0604020202020204" pitchFamily="34" charset="0"/>
              <a:buChar char="•"/>
            </a:pPr>
            <a:r>
              <a:rPr lang="en-US" sz="2400" dirty="0"/>
              <a:t>Meant to improve readability.</a:t>
            </a:r>
          </a:p>
        </p:txBody>
      </p:sp>
      <p:sp>
        <p:nvSpPr>
          <p:cNvPr id="6" name="Title 1">
            <a:extLst>
              <a:ext uri="{FF2B5EF4-FFF2-40B4-BE49-F238E27FC236}">
                <a16:creationId xmlns:a16="http://schemas.microsoft.com/office/drawing/2014/main" id="{44289AD6-AE69-4038-B5D8-66B258B879D2}"/>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Multiple Arguments</a:t>
            </a:r>
            <a:endParaRPr lang="en-US" sz="4000" dirty="0">
              <a:latin typeface="+mn-lt"/>
            </a:endParaRPr>
          </a:p>
        </p:txBody>
      </p:sp>
      <p:cxnSp>
        <p:nvCxnSpPr>
          <p:cNvPr id="7" name="Straight Connector 6">
            <a:extLst>
              <a:ext uri="{FF2B5EF4-FFF2-40B4-BE49-F238E27FC236}">
                <a16:creationId xmlns:a16="http://schemas.microsoft.com/office/drawing/2014/main" id="{F38A6B82-5DD9-41B9-BC19-D92C69751898}"/>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87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A98CB-E782-49BA-8A42-76FBEFB51868}"/>
              </a:ext>
            </a:extLst>
          </p:cNvPr>
          <p:cNvSpPr txBox="1"/>
          <p:nvPr/>
        </p:nvSpPr>
        <p:spPr>
          <a:xfrm>
            <a:off x="1417778" y="3251945"/>
            <a:ext cx="9356433" cy="523220"/>
          </a:xfrm>
          <a:prstGeom prst="rect">
            <a:avLst/>
          </a:prstGeom>
          <a:noFill/>
        </p:spPr>
        <p:txBody>
          <a:bodyPr wrap="square" rtlCol="0">
            <a:spAutoFit/>
          </a:bodyPr>
          <a:lstStyle/>
          <a:p>
            <a:pPr algn="ctr"/>
            <a:r>
              <a:rPr lang="en-US" sz="2800" dirty="0"/>
              <a:t>Consider the following Java-like statement:</a:t>
            </a:r>
          </a:p>
        </p:txBody>
      </p:sp>
      <p:sp>
        <p:nvSpPr>
          <p:cNvPr id="7" name="TextBox 6">
            <a:extLst>
              <a:ext uri="{FF2B5EF4-FFF2-40B4-BE49-F238E27FC236}">
                <a16:creationId xmlns:a16="http://schemas.microsoft.com/office/drawing/2014/main" id="{783276AF-47C4-42C8-8C7A-EC3A8E319EF3}"/>
              </a:ext>
            </a:extLst>
          </p:cNvPr>
          <p:cNvSpPr txBox="1"/>
          <p:nvPr/>
        </p:nvSpPr>
        <p:spPr>
          <a:xfrm>
            <a:off x="2542282" y="3826033"/>
            <a:ext cx="7107426" cy="584775"/>
          </a:xfrm>
          <a:prstGeom prst="rect">
            <a:avLst/>
          </a:prstGeom>
          <a:noFill/>
        </p:spPr>
        <p:txBody>
          <a:bodyPr wrap="square" rtlCol="0">
            <a:spAutoFit/>
          </a:bodyPr>
          <a:lstStyle/>
          <a:p>
            <a:pPr algn="ctr"/>
            <a:r>
              <a:rPr lang="en-US" sz="3200" dirty="0">
                <a:latin typeface="Consolas" panose="020B0609020204030204" pitchFamily="49" charset="0"/>
              </a:rPr>
              <a:t>x = new Rectangle(200, 100);</a:t>
            </a:r>
          </a:p>
        </p:txBody>
      </p:sp>
      <p:sp>
        <p:nvSpPr>
          <p:cNvPr id="8" name="TextBox 7">
            <a:extLst>
              <a:ext uri="{FF2B5EF4-FFF2-40B4-BE49-F238E27FC236}">
                <a16:creationId xmlns:a16="http://schemas.microsoft.com/office/drawing/2014/main" id="{C18628D4-9464-4B7A-B3BB-447DDCF1B234}"/>
              </a:ext>
            </a:extLst>
          </p:cNvPr>
          <p:cNvSpPr txBox="1"/>
          <p:nvPr/>
        </p:nvSpPr>
        <p:spPr>
          <a:xfrm>
            <a:off x="2443015" y="4762337"/>
            <a:ext cx="7305961" cy="523220"/>
          </a:xfrm>
          <a:prstGeom prst="rect">
            <a:avLst/>
          </a:prstGeom>
          <a:noFill/>
        </p:spPr>
        <p:txBody>
          <a:bodyPr wrap="square" rtlCol="0">
            <a:spAutoFit/>
          </a:bodyPr>
          <a:lstStyle/>
          <a:p>
            <a:pPr algn="ctr"/>
            <a:r>
              <a:rPr lang="en-US" sz="2800" dirty="0"/>
              <a:t>In Smalltalk, this might be written as:</a:t>
            </a:r>
          </a:p>
        </p:txBody>
      </p:sp>
      <p:sp>
        <p:nvSpPr>
          <p:cNvPr id="9" name="TextBox 8">
            <a:extLst>
              <a:ext uri="{FF2B5EF4-FFF2-40B4-BE49-F238E27FC236}">
                <a16:creationId xmlns:a16="http://schemas.microsoft.com/office/drawing/2014/main" id="{3554F943-4D47-46C5-9295-74A78DFCF551}"/>
              </a:ext>
            </a:extLst>
          </p:cNvPr>
          <p:cNvSpPr txBox="1"/>
          <p:nvPr/>
        </p:nvSpPr>
        <p:spPr>
          <a:xfrm>
            <a:off x="725008" y="5326863"/>
            <a:ext cx="10741981" cy="584775"/>
          </a:xfrm>
          <a:prstGeom prst="rect">
            <a:avLst/>
          </a:prstGeom>
          <a:noFill/>
        </p:spPr>
        <p:txBody>
          <a:bodyPr wrap="square" rtlCol="0">
            <a:spAutoFit/>
          </a:bodyPr>
          <a:lstStyle/>
          <a:p>
            <a:pPr algn="ctr"/>
            <a:r>
              <a:rPr lang="en-US" sz="3200" dirty="0">
                <a:latin typeface="Consolas" panose="020B0609020204030204" pitchFamily="49" charset="0"/>
              </a:rPr>
              <a:t>x := Rectangle </a:t>
            </a:r>
            <a:r>
              <a:rPr lang="en-US" sz="3200" dirty="0">
                <a:solidFill>
                  <a:schemeClr val="accent1"/>
                </a:solidFill>
                <a:latin typeface="Consolas" panose="020B0609020204030204" pitchFamily="49" charset="0"/>
              </a:rPr>
              <a:t>width</a:t>
            </a:r>
            <a:r>
              <a:rPr lang="en-US" sz="3200" dirty="0">
                <a:latin typeface="Consolas" panose="020B0609020204030204" pitchFamily="49" charset="0"/>
              </a:rPr>
              <a:t>: 200 </a:t>
            </a:r>
            <a:r>
              <a:rPr lang="en-US" sz="3200" dirty="0">
                <a:solidFill>
                  <a:schemeClr val="accent1"/>
                </a:solidFill>
                <a:latin typeface="Consolas" panose="020B0609020204030204" pitchFamily="49" charset="0"/>
              </a:rPr>
              <a:t>height</a:t>
            </a:r>
            <a:r>
              <a:rPr lang="en-US" sz="3200" dirty="0">
                <a:latin typeface="Consolas" panose="020B0609020204030204" pitchFamily="49" charset="0"/>
              </a:rPr>
              <a:t>: 100.</a:t>
            </a:r>
          </a:p>
        </p:txBody>
      </p:sp>
      <p:sp>
        <p:nvSpPr>
          <p:cNvPr id="10" name="TextBox 9">
            <a:extLst>
              <a:ext uri="{FF2B5EF4-FFF2-40B4-BE49-F238E27FC236}">
                <a16:creationId xmlns:a16="http://schemas.microsoft.com/office/drawing/2014/main" id="{78804442-A6A5-4B19-9D50-6DC3862F9B9F}"/>
              </a:ext>
            </a:extLst>
          </p:cNvPr>
          <p:cNvSpPr txBox="1"/>
          <p:nvPr/>
        </p:nvSpPr>
        <p:spPr>
          <a:xfrm>
            <a:off x="1438180" y="1728368"/>
            <a:ext cx="9315635" cy="523220"/>
          </a:xfrm>
          <a:prstGeom prst="rect">
            <a:avLst/>
          </a:prstGeom>
          <a:noFill/>
        </p:spPr>
        <p:txBody>
          <a:bodyPr wrap="square" rtlCol="0">
            <a:spAutoFit/>
          </a:bodyPr>
          <a:lstStyle/>
          <a:p>
            <a:pPr algn="ctr"/>
            <a:r>
              <a:rPr lang="en-US" sz="2800" dirty="0"/>
              <a:t>Don’t be confused!</a:t>
            </a:r>
          </a:p>
        </p:txBody>
      </p:sp>
      <p:sp>
        <p:nvSpPr>
          <p:cNvPr id="11" name="TextBox 10">
            <a:extLst>
              <a:ext uri="{FF2B5EF4-FFF2-40B4-BE49-F238E27FC236}">
                <a16:creationId xmlns:a16="http://schemas.microsoft.com/office/drawing/2014/main" id="{15D7ABDD-0062-41C7-A380-B6D9AF575CB3}"/>
              </a:ext>
            </a:extLst>
          </p:cNvPr>
          <p:cNvSpPr txBox="1"/>
          <p:nvPr/>
        </p:nvSpPr>
        <p:spPr>
          <a:xfrm>
            <a:off x="725006" y="2299670"/>
            <a:ext cx="10741981" cy="584775"/>
          </a:xfrm>
          <a:prstGeom prst="rect">
            <a:avLst/>
          </a:prstGeom>
          <a:noFill/>
        </p:spPr>
        <p:txBody>
          <a:bodyPr wrap="square" rtlCol="0">
            <a:spAutoFit/>
          </a:bodyPr>
          <a:lstStyle/>
          <a:p>
            <a:pPr algn="ctr"/>
            <a:r>
              <a:rPr lang="en-US" sz="3200" dirty="0">
                <a:latin typeface="Consolas" panose="020B0609020204030204" pitchFamily="49" charset="0"/>
              </a:rPr>
              <a:t>x := ‘Hello’ </a:t>
            </a:r>
            <a:r>
              <a:rPr lang="en-US" sz="3200" dirty="0" err="1">
                <a:solidFill>
                  <a:schemeClr val="accent1"/>
                </a:solidFill>
                <a:latin typeface="Consolas" panose="020B0609020204030204" pitchFamily="49" charset="0"/>
              </a:rPr>
              <a:t>indexOf</a:t>
            </a:r>
            <a:r>
              <a:rPr lang="en-US" sz="3200" dirty="0">
                <a:latin typeface="Consolas" panose="020B0609020204030204" pitchFamily="49" charset="0"/>
              </a:rPr>
              <a:t>: $o </a:t>
            </a:r>
            <a:r>
              <a:rPr lang="en-US" sz="3200" dirty="0" err="1">
                <a:solidFill>
                  <a:schemeClr val="accent1"/>
                </a:solidFill>
                <a:latin typeface="Consolas" panose="020B0609020204030204" pitchFamily="49" charset="0"/>
              </a:rPr>
              <a:t>startingAt</a:t>
            </a:r>
            <a:r>
              <a:rPr lang="en-US" sz="3200" dirty="0">
                <a:latin typeface="Consolas" panose="020B0609020204030204" pitchFamily="49" charset="0"/>
              </a:rPr>
              <a:t>: 2.</a:t>
            </a:r>
          </a:p>
        </p:txBody>
      </p:sp>
      <p:sp>
        <p:nvSpPr>
          <p:cNvPr id="12" name="Title 1">
            <a:extLst>
              <a:ext uri="{FF2B5EF4-FFF2-40B4-BE49-F238E27FC236}">
                <a16:creationId xmlns:a16="http://schemas.microsoft.com/office/drawing/2014/main" id="{23586E04-3903-4634-BB49-AA35F84277FF}"/>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Multiple Arguments</a:t>
            </a:r>
            <a:endParaRPr lang="en-US" sz="4000" dirty="0">
              <a:latin typeface="+mn-lt"/>
            </a:endParaRPr>
          </a:p>
        </p:txBody>
      </p:sp>
      <p:cxnSp>
        <p:nvCxnSpPr>
          <p:cNvPr id="13" name="Straight Connector 12">
            <a:extLst>
              <a:ext uri="{FF2B5EF4-FFF2-40B4-BE49-F238E27FC236}">
                <a16:creationId xmlns:a16="http://schemas.microsoft.com/office/drawing/2014/main" id="{58E61C5B-9996-4063-92EB-5AE603DF6828}"/>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20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2DF846-4724-412C-BB6B-ED61E9D158B8}"/>
              </a:ext>
            </a:extLst>
          </p:cNvPr>
          <p:cNvSpPr txBox="1"/>
          <p:nvPr/>
        </p:nvSpPr>
        <p:spPr>
          <a:xfrm>
            <a:off x="611819" y="1675192"/>
            <a:ext cx="10741981" cy="707886"/>
          </a:xfrm>
          <a:prstGeom prst="rect">
            <a:avLst/>
          </a:prstGeom>
          <a:noFill/>
        </p:spPr>
        <p:txBody>
          <a:bodyPr wrap="square" rtlCol="0">
            <a:spAutoFit/>
          </a:bodyPr>
          <a:lstStyle/>
          <a:p>
            <a:pPr algn="ctr"/>
            <a:r>
              <a:rPr lang="en-US" sz="4000" dirty="0">
                <a:latin typeface="Consolas" panose="020B0609020204030204" pitchFamily="49" charset="0"/>
              </a:rPr>
              <a:t>x := 3 + 4</a:t>
            </a:r>
          </a:p>
        </p:txBody>
      </p:sp>
      <p:sp>
        <p:nvSpPr>
          <p:cNvPr id="4" name="TextBox 3">
            <a:extLst>
              <a:ext uri="{FF2B5EF4-FFF2-40B4-BE49-F238E27FC236}">
                <a16:creationId xmlns:a16="http://schemas.microsoft.com/office/drawing/2014/main" id="{CD33E3AD-4970-46D8-BB3C-CEB6E5EE465E}"/>
              </a:ext>
            </a:extLst>
          </p:cNvPr>
          <p:cNvSpPr txBox="1"/>
          <p:nvPr/>
        </p:nvSpPr>
        <p:spPr>
          <a:xfrm>
            <a:off x="1209960" y="2724411"/>
            <a:ext cx="9772073" cy="461665"/>
          </a:xfrm>
          <a:prstGeom prst="rect">
            <a:avLst/>
          </a:prstGeom>
          <a:noFill/>
        </p:spPr>
        <p:txBody>
          <a:bodyPr wrap="square" rtlCol="0">
            <a:spAutoFit/>
          </a:bodyPr>
          <a:lstStyle/>
          <a:p>
            <a:pPr algn="ctr"/>
            <a:r>
              <a:rPr lang="en-US" sz="2400" dirty="0"/>
              <a:t>The message </a:t>
            </a:r>
            <a:r>
              <a:rPr lang="en-US" sz="2400" b="1" dirty="0">
                <a:latin typeface="Consolas" panose="020B0609020204030204" pitchFamily="49" charset="0"/>
              </a:rPr>
              <a:t>+</a:t>
            </a:r>
            <a:r>
              <a:rPr lang="en-US" sz="2400" dirty="0"/>
              <a:t> is passed to object </a:t>
            </a:r>
            <a:r>
              <a:rPr lang="en-US" sz="2400" b="1" dirty="0">
                <a:latin typeface="Consolas" panose="020B0609020204030204" pitchFamily="49" charset="0"/>
              </a:rPr>
              <a:t>3</a:t>
            </a:r>
            <a:r>
              <a:rPr lang="en-US" sz="2400" dirty="0"/>
              <a:t> with the argument </a:t>
            </a:r>
            <a:r>
              <a:rPr lang="en-US" sz="2400" b="1" dirty="0">
                <a:latin typeface="Consolas" panose="020B0609020204030204" pitchFamily="49" charset="0"/>
              </a:rPr>
              <a:t>4</a:t>
            </a:r>
          </a:p>
        </p:txBody>
      </p:sp>
      <p:sp>
        <p:nvSpPr>
          <p:cNvPr id="5" name="TextBox 4">
            <a:extLst>
              <a:ext uri="{FF2B5EF4-FFF2-40B4-BE49-F238E27FC236}">
                <a16:creationId xmlns:a16="http://schemas.microsoft.com/office/drawing/2014/main" id="{78C413F9-05AC-43B1-BD12-73CCD3BCF31F}"/>
              </a:ext>
            </a:extLst>
          </p:cNvPr>
          <p:cNvSpPr txBox="1"/>
          <p:nvPr/>
        </p:nvSpPr>
        <p:spPr>
          <a:xfrm>
            <a:off x="577988" y="3416853"/>
            <a:ext cx="11036020" cy="461665"/>
          </a:xfrm>
          <a:prstGeom prst="rect">
            <a:avLst/>
          </a:prstGeom>
          <a:noFill/>
        </p:spPr>
        <p:txBody>
          <a:bodyPr wrap="square" rtlCol="0">
            <a:spAutoFit/>
          </a:bodyPr>
          <a:lstStyle/>
          <a:p>
            <a:pPr algn="ctr"/>
            <a:r>
              <a:rPr lang="en-US" sz="2400" dirty="0"/>
              <a:t>These behave similarly to keyword messages, with one key difference…</a:t>
            </a:r>
          </a:p>
        </p:txBody>
      </p:sp>
      <p:sp>
        <p:nvSpPr>
          <p:cNvPr id="6" name="TextBox 5">
            <a:extLst>
              <a:ext uri="{FF2B5EF4-FFF2-40B4-BE49-F238E27FC236}">
                <a16:creationId xmlns:a16="http://schemas.microsoft.com/office/drawing/2014/main" id="{A5694150-02EA-4DE2-8659-735C3994FF97}"/>
              </a:ext>
            </a:extLst>
          </p:cNvPr>
          <p:cNvSpPr txBox="1"/>
          <p:nvPr/>
        </p:nvSpPr>
        <p:spPr>
          <a:xfrm>
            <a:off x="702321" y="4109295"/>
            <a:ext cx="10787354" cy="461665"/>
          </a:xfrm>
          <a:prstGeom prst="rect">
            <a:avLst/>
          </a:prstGeom>
          <a:noFill/>
        </p:spPr>
        <p:txBody>
          <a:bodyPr wrap="square" rtlCol="0">
            <a:spAutoFit/>
          </a:bodyPr>
          <a:lstStyle/>
          <a:p>
            <a:pPr algn="ctr"/>
            <a:r>
              <a:rPr lang="en-US" sz="2400" dirty="0"/>
              <a:t>Binary messages are strictly between </a:t>
            </a:r>
            <a:r>
              <a:rPr lang="en-US" sz="2400" b="1" u="sng" dirty="0"/>
              <a:t>two</a:t>
            </a:r>
            <a:r>
              <a:rPr lang="en-US" sz="2400" dirty="0"/>
              <a:t> objects. Typically arithmetic operators.</a:t>
            </a:r>
          </a:p>
        </p:txBody>
      </p:sp>
      <p:sp>
        <p:nvSpPr>
          <p:cNvPr id="7" name="TextBox 6">
            <a:extLst>
              <a:ext uri="{FF2B5EF4-FFF2-40B4-BE49-F238E27FC236}">
                <a16:creationId xmlns:a16="http://schemas.microsoft.com/office/drawing/2014/main" id="{22CFEB9F-068A-4997-953A-44F23F583935}"/>
              </a:ext>
            </a:extLst>
          </p:cNvPr>
          <p:cNvSpPr txBox="1"/>
          <p:nvPr/>
        </p:nvSpPr>
        <p:spPr>
          <a:xfrm>
            <a:off x="1159521" y="4801737"/>
            <a:ext cx="9872953" cy="461665"/>
          </a:xfrm>
          <a:prstGeom prst="rect">
            <a:avLst/>
          </a:prstGeom>
          <a:noFill/>
        </p:spPr>
        <p:txBody>
          <a:bodyPr wrap="square" rtlCol="0">
            <a:spAutoFit/>
          </a:bodyPr>
          <a:lstStyle/>
          <a:p>
            <a:pPr algn="ctr"/>
            <a:r>
              <a:rPr lang="en-US" sz="2400" dirty="0"/>
              <a:t>Keyword messages can contain any number of arguments.</a:t>
            </a:r>
          </a:p>
        </p:txBody>
      </p:sp>
      <p:sp>
        <p:nvSpPr>
          <p:cNvPr id="8" name="TextBox 7">
            <a:extLst>
              <a:ext uri="{FF2B5EF4-FFF2-40B4-BE49-F238E27FC236}">
                <a16:creationId xmlns:a16="http://schemas.microsoft.com/office/drawing/2014/main" id="{4E398548-16ED-40FE-882D-3A4D9038AC91}"/>
              </a:ext>
            </a:extLst>
          </p:cNvPr>
          <p:cNvSpPr txBox="1"/>
          <p:nvPr/>
        </p:nvSpPr>
        <p:spPr>
          <a:xfrm>
            <a:off x="1159521" y="5494179"/>
            <a:ext cx="9872953" cy="461665"/>
          </a:xfrm>
          <a:prstGeom prst="rect">
            <a:avLst/>
          </a:prstGeom>
          <a:noFill/>
        </p:spPr>
        <p:txBody>
          <a:bodyPr wrap="square" rtlCol="0">
            <a:spAutoFit/>
          </a:bodyPr>
          <a:lstStyle/>
          <a:p>
            <a:pPr algn="ctr"/>
            <a:r>
              <a:rPr lang="en-US" sz="2400" dirty="0"/>
              <a:t>Keyword messages include a colon. Quick and easy way to differentiate.</a:t>
            </a:r>
          </a:p>
        </p:txBody>
      </p:sp>
      <p:sp>
        <p:nvSpPr>
          <p:cNvPr id="9" name="Title 1">
            <a:extLst>
              <a:ext uri="{FF2B5EF4-FFF2-40B4-BE49-F238E27FC236}">
                <a16:creationId xmlns:a16="http://schemas.microsoft.com/office/drawing/2014/main" id="{89B8639B-5CE3-41C5-98D8-A5F4CD68F077}"/>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Binary Messages</a:t>
            </a:r>
            <a:endParaRPr lang="en-US" sz="4000" dirty="0">
              <a:latin typeface="+mn-lt"/>
            </a:endParaRPr>
          </a:p>
        </p:txBody>
      </p:sp>
      <p:cxnSp>
        <p:nvCxnSpPr>
          <p:cNvPr id="10" name="Straight Connector 9">
            <a:extLst>
              <a:ext uri="{FF2B5EF4-FFF2-40B4-BE49-F238E27FC236}">
                <a16:creationId xmlns:a16="http://schemas.microsoft.com/office/drawing/2014/main" id="{F44410AC-3C7F-4FF4-8D91-90A833F5BE2F}"/>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27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481BFA-DFF8-4F45-BE6E-55B21AE5F3CE}"/>
              </a:ext>
            </a:extLst>
          </p:cNvPr>
          <p:cNvSpPr txBox="1"/>
          <p:nvPr/>
        </p:nvSpPr>
        <p:spPr>
          <a:xfrm>
            <a:off x="1158263" y="4105148"/>
            <a:ext cx="9875469" cy="830997"/>
          </a:xfrm>
          <a:prstGeom prst="rect">
            <a:avLst/>
          </a:prstGeom>
          <a:noFill/>
        </p:spPr>
        <p:txBody>
          <a:bodyPr wrap="square" rtlCol="0">
            <a:spAutoFit/>
          </a:bodyPr>
          <a:lstStyle/>
          <a:p>
            <a:pPr algn="ctr"/>
            <a:r>
              <a:rPr lang="en-US" sz="2400" dirty="0"/>
              <a:t>In Smalltalk, you can send </a:t>
            </a:r>
            <a:r>
              <a:rPr lang="en-US" sz="2400" b="1" i="1" u="sng" dirty="0"/>
              <a:t>any</a:t>
            </a:r>
            <a:r>
              <a:rPr lang="en-US" sz="2400" dirty="0"/>
              <a:t> message to </a:t>
            </a:r>
            <a:r>
              <a:rPr lang="en-US" sz="2400" b="1" i="1" u="sng" dirty="0"/>
              <a:t>any</a:t>
            </a:r>
            <a:r>
              <a:rPr lang="en-US" sz="2400" dirty="0"/>
              <a:t> object. If the object doesn’t know what to do with the message, a run-time error occurs.</a:t>
            </a:r>
          </a:p>
        </p:txBody>
      </p:sp>
      <p:sp>
        <p:nvSpPr>
          <p:cNvPr id="3" name="TextBox 2">
            <a:extLst>
              <a:ext uri="{FF2B5EF4-FFF2-40B4-BE49-F238E27FC236}">
                <a16:creationId xmlns:a16="http://schemas.microsoft.com/office/drawing/2014/main" id="{709303FB-1D12-4880-9B39-D5977E2DEAD2}"/>
              </a:ext>
            </a:extLst>
          </p:cNvPr>
          <p:cNvSpPr txBox="1"/>
          <p:nvPr/>
        </p:nvSpPr>
        <p:spPr>
          <a:xfrm>
            <a:off x="1883980" y="2919777"/>
            <a:ext cx="8424036" cy="830997"/>
          </a:xfrm>
          <a:prstGeom prst="rect">
            <a:avLst/>
          </a:prstGeom>
          <a:noFill/>
        </p:spPr>
        <p:txBody>
          <a:bodyPr wrap="square" rtlCol="0">
            <a:spAutoFit/>
          </a:bodyPr>
          <a:lstStyle/>
          <a:p>
            <a:pPr algn="ctr"/>
            <a:r>
              <a:rPr lang="en-US" sz="2400" dirty="0"/>
              <a:t>In Java or C++, you cannot invoke class methods that don’t exist. This is a syntax error.</a:t>
            </a:r>
          </a:p>
        </p:txBody>
      </p:sp>
      <p:sp>
        <p:nvSpPr>
          <p:cNvPr id="4" name="TextBox 3">
            <a:extLst>
              <a:ext uri="{FF2B5EF4-FFF2-40B4-BE49-F238E27FC236}">
                <a16:creationId xmlns:a16="http://schemas.microsoft.com/office/drawing/2014/main" id="{96A46D45-5291-43B0-B4FF-DFF3C84EFDF6}"/>
              </a:ext>
            </a:extLst>
          </p:cNvPr>
          <p:cNvSpPr txBox="1"/>
          <p:nvPr/>
        </p:nvSpPr>
        <p:spPr>
          <a:xfrm>
            <a:off x="1284303" y="2103738"/>
            <a:ext cx="9623394" cy="461665"/>
          </a:xfrm>
          <a:prstGeom prst="rect">
            <a:avLst/>
          </a:prstGeom>
          <a:noFill/>
        </p:spPr>
        <p:txBody>
          <a:bodyPr wrap="square" rtlCol="0">
            <a:spAutoFit/>
          </a:bodyPr>
          <a:lstStyle/>
          <a:p>
            <a:pPr algn="ctr"/>
            <a:r>
              <a:rPr lang="en-US" sz="2400" dirty="0"/>
              <a:t>A message in Smalltalk is a symbol (unique character string)</a:t>
            </a:r>
          </a:p>
        </p:txBody>
      </p:sp>
      <p:sp>
        <p:nvSpPr>
          <p:cNvPr id="5" name="Title 1">
            <a:extLst>
              <a:ext uri="{FF2B5EF4-FFF2-40B4-BE49-F238E27FC236}">
                <a16:creationId xmlns:a16="http://schemas.microsoft.com/office/drawing/2014/main" id="{D41FB121-A0E6-45B6-8733-14083636AEFF}"/>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Messages are Symbols!</a:t>
            </a:r>
            <a:endParaRPr lang="en-US" sz="4000" dirty="0">
              <a:latin typeface="+mn-lt"/>
            </a:endParaRPr>
          </a:p>
        </p:txBody>
      </p:sp>
      <p:cxnSp>
        <p:nvCxnSpPr>
          <p:cNvPr id="6" name="Straight Connector 5">
            <a:extLst>
              <a:ext uri="{FF2B5EF4-FFF2-40B4-BE49-F238E27FC236}">
                <a16:creationId xmlns:a16="http://schemas.microsoft.com/office/drawing/2014/main" id="{87E91F3D-A4F1-4174-885A-9F9FD97881FE}"/>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87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545869" y="2411879"/>
            <a:ext cx="4186786" cy="830997"/>
          </a:xfrm>
          <a:prstGeom prst="rect">
            <a:avLst/>
          </a:prstGeom>
          <a:noFill/>
        </p:spPr>
        <p:txBody>
          <a:bodyPr wrap="square" rtlCol="0">
            <a:spAutoFit/>
          </a:bodyPr>
          <a:lstStyle/>
          <a:p>
            <a:r>
              <a:rPr lang="en-US" sz="2400" dirty="0"/>
              <a:t>No official text for this course. Save your money!</a:t>
            </a:r>
          </a:p>
        </p:txBody>
      </p:sp>
      <p:sp>
        <p:nvSpPr>
          <p:cNvPr id="10" name="TextBox 9">
            <a:extLst>
              <a:ext uri="{FF2B5EF4-FFF2-40B4-BE49-F238E27FC236}">
                <a16:creationId xmlns:a16="http://schemas.microsoft.com/office/drawing/2014/main" id="{D2291143-F03F-4592-A06D-2858AE671E0A}"/>
              </a:ext>
            </a:extLst>
          </p:cNvPr>
          <p:cNvSpPr txBox="1"/>
          <p:nvPr/>
        </p:nvSpPr>
        <p:spPr>
          <a:xfrm>
            <a:off x="6545869" y="3500859"/>
            <a:ext cx="4371513" cy="830997"/>
          </a:xfrm>
          <a:prstGeom prst="rect">
            <a:avLst/>
          </a:prstGeom>
          <a:noFill/>
        </p:spPr>
        <p:txBody>
          <a:bodyPr wrap="square" rtlCol="0">
            <a:spAutoFit/>
          </a:bodyPr>
          <a:lstStyle/>
          <a:p>
            <a:r>
              <a:rPr lang="en-US" sz="2400" dirty="0"/>
              <a:t>Lecture slides will be posted every week. </a:t>
            </a:r>
          </a:p>
        </p:txBody>
      </p:sp>
      <p:pic>
        <p:nvPicPr>
          <p:cNvPr id="12" name="Picture 2" descr="Image result for smalltalk language">
            <a:extLst>
              <a:ext uri="{FF2B5EF4-FFF2-40B4-BE49-F238E27FC236}">
                <a16:creationId xmlns:a16="http://schemas.microsoft.com/office/drawing/2014/main" id="{0E76950D-B47C-4878-A1CB-89FA3E729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862" y="1991366"/>
            <a:ext cx="1564234" cy="19737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a:extLst>
              <a:ext uri="{FF2B5EF4-FFF2-40B4-BE49-F238E27FC236}">
                <a16:creationId xmlns:a16="http://schemas.microsoft.com/office/drawing/2014/main" id="{9498D203-01B2-4EF7-BE23-F381A11BA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73" y="4359562"/>
            <a:ext cx="1638023" cy="16380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elixir lang">
            <a:extLst>
              <a:ext uri="{FF2B5EF4-FFF2-40B4-BE49-F238E27FC236}">
                <a16:creationId xmlns:a16="http://schemas.microsoft.com/office/drawing/2014/main" id="{99339ED4-5155-4A18-B1E5-BA4365491F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048" t="6466" r="31554" b="5301"/>
          <a:stretch/>
        </p:blipFill>
        <p:spPr bwMode="auto">
          <a:xfrm>
            <a:off x="3834373" y="1938257"/>
            <a:ext cx="1258872" cy="22275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haskell">
            <a:extLst>
              <a:ext uri="{FF2B5EF4-FFF2-40B4-BE49-F238E27FC236}">
                <a16:creationId xmlns:a16="http://schemas.microsoft.com/office/drawing/2014/main" id="{82C0D7E5-9B55-459D-A03F-5A41761A8C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4373" y="4560196"/>
            <a:ext cx="1862563" cy="131475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1A3B7D30-D048-40FD-8D14-B8388123C898}"/>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86646075-7862-47D5-8304-63C713F6807E}"/>
              </a:ext>
            </a:extLst>
          </p:cNvPr>
          <p:cNvSpPr>
            <a:spLocks noGrp="1"/>
          </p:cNvSpPr>
          <p:nvPr>
            <p:ph type="title"/>
          </p:nvPr>
        </p:nvSpPr>
        <p:spPr>
          <a:xfrm>
            <a:off x="838200" y="8299"/>
            <a:ext cx="10515600" cy="1325563"/>
          </a:xfrm>
        </p:spPr>
        <p:txBody>
          <a:bodyPr>
            <a:normAutofit/>
          </a:bodyPr>
          <a:lstStyle/>
          <a:p>
            <a:pPr algn="ctr"/>
            <a:r>
              <a:rPr lang="en-US" sz="4000" b="1" dirty="0">
                <a:latin typeface="+mn-lt"/>
              </a:rPr>
              <a:t>Course Text</a:t>
            </a:r>
            <a:endParaRPr lang="en-US" sz="2800" b="1" dirty="0">
              <a:latin typeface="+mn-lt"/>
            </a:endParaRPr>
          </a:p>
        </p:txBody>
      </p:sp>
      <p:sp>
        <p:nvSpPr>
          <p:cNvPr id="4" name="Rectangle 3">
            <a:extLst>
              <a:ext uri="{FF2B5EF4-FFF2-40B4-BE49-F238E27FC236}">
                <a16:creationId xmlns:a16="http://schemas.microsoft.com/office/drawing/2014/main" id="{79ACE72B-E189-44EE-85E0-BF04C9C9DF45}"/>
              </a:ext>
            </a:extLst>
          </p:cNvPr>
          <p:cNvSpPr/>
          <p:nvPr/>
        </p:nvSpPr>
        <p:spPr>
          <a:xfrm>
            <a:off x="6545869" y="4589839"/>
            <a:ext cx="4122131" cy="830997"/>
          </a:xfrm>
          <a:prstGeom prst="rect">
            <a:avLst/>
          </a:prstGeom>
        </p:spPr>
        <p:txBody>
          <a:bodyPr wrap="square">
            <a:spAutoFit/>
          </a:bodyPr>
          <a:lstStyle/>
          <a:p>
            <a:r>
              <a:rPr lang="en-US" sz="2400" dirty="0"/>
              <a:t>Online resources for each language will also be provided.</a:t>
            </a:r>
          </a:p>
        </p:txBody>
      </p:sp>
    </p:spTree>
    <p:extLst>
      <p:ext uri="{BB962C8B-B14F-4D97-AF65-F5344CB8AC3E}">
        <p14:creationId xmlns:p14="http://schemas.microsoft.com/office/powerpoint/2010/main" val="266716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02A6A1-6EEC-42D8-B6B3-439CF407E0B7}"/>
              </a:ext>
            </a:extLst>
          </p:cNvPr>
          <p:cNvPicPr>
            <a:picLocks noChangeAspect="1"/>
          </p:cNvPicPr>
          <p:nvPr/>
        </p:nvPicPr>
        <p:blipFill>
          <a:blip r:embed="rId2"/>
          <a:stretch>
            <a:fillRect/>
          </a:stretch>
        </p:blipFill>
        <p:spPr>
          <a:xfrm>
            <a:off x="1058032" y="1600603"/>
            <a:ext cx="10075935" cy="5082778"/>
          </a:xfrm>
          <a:prstGeom prst="rect">
            <a:avLst/>
          </a:prstGeom>
        </p:spPr>
      </p:pic>
      <p:sp>
        <p:nvSpPr>
          <p:cNvPr id="3" name="TextBox 2">
            <a:extLst>
              <a:ext uri="{FF2B5EF4-FFF2-40B4-BE49-F238E27FC236}">
                <a16:creationId xmlns:a16="http://schemas.microsoft.com/office/drawing/2014/main" id="{0428E8C7-CCAA-4DBD-B586-733400756D0A}"/>
              </a:ext>
            </a:extLst>
          </p:cNvPr>
          <p:cNvSpPr txBox="1"/>
          <p:nvPr/>
        </p:nvSpPr>
        <p:spPr>
          <a:xfrm>
            <a:off x="1258877" y="450206"/>
            <a:ext cx="9674241" cy="830997"/>
          </a:xfrm>
          <a:prstGeom prst="rect">
            <a:avLst/>
          </a:prstGeom>
          <a:noFill/>
        </p:spPr>
        <p:txBody>
          <a:bodyPr wrap="square" rtlCol="0">
            <a:spAutoFit/>
          </a:bodyPr>
          <a:lstStyle/>
          <a:p>
            <a:pPr algn="ctr"/>
            <a:r>
              <a:rPr lang="en-US" sz="2400" dirty="0"/>
              <a:t>In Smalltalk, you can send </a:t>
            </a:r>
            <a:r>
              <a:rPr lang="en-US" sz="2400" b="1" i="1" u="sng" dirty="0"/>
              <a:t>any</a:t>
            </a:r>
            <a:r>
              <a:rPr lang="en-US" sz="2400" dirty="0"/>
              <a:t> message to </a:t>
            </a:r>
            <a:r>
              <a:rPr lang="en-US" sz="2400" b="1" i="1" u="sng" dirty="0"/>
              <a:t>any</a:t>
            </a:r>
            <a:r>
              <a:rPr lang="en-US" sz="2400" dirty="0"/>
              <a:t> object. If the object doesn’t know what to do with the message, a run-time error occurs.</a:t>
            </a:r>
          </a:p>
        </p:txBody>
      </p:sp>
      <p:sp>
        <p:nvSpPr>
          <p:cNvPr id="4" name="TextBox 3">
            <a:extLst>
              <a:ext uri="{FF2B5EF4-FFF2-40B4-BE49-F238E27FC236}">
                <a16:creationId xmlns:a16="http://schemas.microsoft.com/office/drawing/2014/main" id="{580DA5E5-3AB9-4092-9DD3-42E3BE446682}"/>
              </a:ext>
            </a:extLst>
          </p:cNvPr>
          <p:cNvSpPr txBox="1"/>
          <p:nvPr/>
        </p:nvSpPr>
        <p:spPr>
          <a:xfrm>
            <a:off x="543625" y="3726493"/>
            <a:ext cx="4102271" cy="830997"/>
          </a:xfrm>
          <a:prstGeom prst="rect">
            <a:avLst/>
          </a:prstGeom>
          <a:solidFill>
            <a:schemeClr val="bg1"/>
          </a:solidFill>
          <a:ln w="76200">
            <a:solidFill>
              <a:schemeClr val="accent1"/>
            </a:solidFill>
          </a:ln>
        </p:spPr>
        <p:txBody>
          <a:bodyPr wrap="square" rtlCol="0">
            <a:spAutoFit/>
          </a:bodyPr>
          <a:lstStyle/>
          <a:p>
            <a:pPr algn="ctr"/>
            <a:r>
              <a:rPr lang="en-US" sz="2400" dirty="0"/>
              <a:t>Send message </a:t>
            </a:r>
            <a:r>
              <a:rPr lang="en-US" sz="2400" b="1" dirty="0" err="1">
                <a:latin typeface="Consolas" panose="020B0609020204030204" pitchFamily="49" charset="0"/>
              </a:rPr>
              <a:t>blahblah</a:t>
            </a:r>
            <a:r>
              <a:rPr lang="en-US" sz="2400" dirty="0"/>
              <a:t> to </a:t>
            </a:r>
            <a:r>
              <a:rPr lang="en-US" sz="2400" dirty="0" err="1"/>
              <a:t>SmallInteger</a:t>
            </a:r>
            <a:r>
              <a:rPr lang="en-US" sz="2400" dirty="0"/>
              <a:t> object </a:t>
            </a:r>
            <a:r>
              <a:rPr lang="en-US" sz="2400" b="1" dirty="0">
                <a:latin typeface="Consolas" panose="020B0609020204030204" pitchFamily="49" charset="0"/>
              </a:rPr>
              <a:t>3</a:t>
            </a:r>
            <a:r>
              <a:rPr lang="en-US" sz="2400" dirty="0"/>
              <a:t>.</a:t>
            </a:r>
          </a:p>
        </p:txBody>
      </p:sp>
      <p:pic>
        <p:nvPicPr>
          <p:cNvPr id="7" name="Picture 6">
            <a:extLst>
              <a:ext uri="{FF2B5EF4-FFF2-40B4-BE49-F238E27FC236}">
                <a16:creationId xmlns:a16="http://schemas.microsoft.com/office/drawing/2014/main" id="{15471FFE-4CC4-44B5-98F5-FDB75A96AD03}"/>
              </a:ext>
            </a:extLst>
          </p:cNvPr>
          <p:cNvPicPr>
            <a:picLocks noChangeAspect="1"/>
          </p:cNvPicPr>
          <p:nvPr/>
        </p:nvPicPr>
        <p:blipFill>
          <a:blip r:embed="rId3"/>
          <a:stretch>
            <a:fillRect/>
          </a:stretch>
        </p:blipFill>
        <p:spPr>
          <a:xfrm>
            <a:off x="4953784" y="2611396"/>
            <a:ext cx="6665566" cy="3720021"/>
          </a:xfrm>
          <a:prstGeom prst="rect">
            <a:avLst/>
          </a:prstGeom>
        </p:spPr>
      </p:pic>
      <p:sp>
        <p:nvSpPr>
          <p:cNvPr id="8" name="Rectangle: Rounded Corners 7">
            <a:extLst>
              <a:ext uri="{FF2B5EF4-FFF2-40B4-BE49-F238E27FC236}">
                <a16:creationId xmlns:a16="http://schemas.microsoft.com/office/drawing/2014/main" id="{8CA719BE-B015-4DCD-AD5E-76344117D6FF}"/>
              </a:ext>
            </a:extLst>
          </p:cNvPr>
          <p:cNvSpPr/>
          <p:nvPr/>
        </p:nvSpPr>
        <p:spPr>
          <a:xfrm>
            <a:off x="9097825" y="2602160"/>
            <a:ext cx="1200728" cy="381186"/>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A1AC92-4536-4F31-89DD-7E106A18D51F}"/>
              </a:ext>
            </a:extLst>
          </p:cNvPr>
          <p:cNvSpPr txBox="1"/>
          <p:nvPr/>
        </p:nvSpPr>
        <p:spPr>
          <a:xfrm>
            <a:off x="9494989" y="2135877"/>
            <a:ext cx="1413164" cy="461665"/>
          </a:xfrm>
          <a:prstGeom prst="rect">
            <a:avLst/>
          </a:prstGeom>
          <a:solidFill>
            <a:schemeClr val="bg1"/>
          </a:solidFill>
          <a:ln w="57150">
            <a:solidFill>
              <a:srgbClr val="C00000"/>
            </a:solidFill>
          </a:ln>
        </p:spPr>
        <p:txBody>
          <a:bodyPr wrap="square" rtlCol="0">
            <a:spAutoFit/>
          </a:bodyPr>
          <a:lstStyle/>
          <a:p>
            <a:pPr algn="ctr"/>
            <a:r>
              <a:rPr lang="en-US" sz="2400" b="1" dirty="0"/>
              <a:t>Symbol!</a:t>
            </a:r>
          </a:p>
        </p:txBody>
      </p:sp>
      <p:cxnSp>
        <p:nvCxnSpPr>
          <p:cNvPr id="11" name="Straight Connector 10">
            <a:extLst>
              <a:ext uri="{FF2B5EF4-FFF2-40B4-BE49-F238E27FC236}">
                <a16:creationId xmlns:a16="http://schemas.microsoft.com/office/drawing/2014/main" id="{54616539-3855-4C66-8A42-5A1DC2F8FB04}"/>
              </a:ext>
            </a:extLst>
          </p:cNvPr>
          <p:cNvCxnSpPr/>
          <p:nvPr/>
        </p:nvCxnSpPr>
        <p:spPr>
          <a:xfrm>
            <a:off x="5680362" y="2964874"/>
            <a:ext cx="211512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2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heel(1)">
                                      <p:cBhvr>
                                        <p:cTn id="27" dur="2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97CE75-EBE8-49B2-B62D-FC196EF17E82}"/>
              </a:ext>
            </a:extLst>
          </p:cNvPr>
          <p:cNvSpPr txBox="1"/>
          <p:nvPr/>
        </p:nvSpPr>
        <p:spPr>
          <a:xfrm>
            <a:off x="1920508" y="1640799"/>
            <a:ext cx="8340391" cy="461665"/>
          </a:xfrm>
          <a:prstGeom prst="rect">
            <a:avLst/>
          </a:prstGeom>
          <a:noFill/>
        </p:spPr>
        <p:txBody>
          <a:bodyPr wrap="square" rtlCol="0">
            <a:spAutoFit/>
          </a:bodyPr>
          <a:lstStyle/>
          <a:p>
            <a:pPr algn="ctr"/>
            <a:r>
              <a:rPr lang="en-US" sz="2400" dirty="0"/>
              <a:t>Use the </a:t>
            </a:r>
            <a:r>
              <a:rPr lang="en-US" sz="2400" b="1" dirty="0">
                <a:latin typeface="Consolas" panose="020B0609020204030204" pitchFamily="49" charset="0"/>
              </a:rPr>
              <a:t>class</a:t>
            </a:r>
            <a:r>
              <a:rPr lang="en-US" sz="2400" dirty="0"/>
              <a:t> message to print the class of any object:</a:t>
            </a:r>
          </a:p>
        </p:txBody>
      </p:sp>
      <p:sp>
        <p:nvSpPr>
          <p:cNvPr id="5" name="Title 1">
            <a:extLst>
              <a:ext uri="{FF2B5EF4-FFF2-40B4-BE49-F238E27FC236}">
                <a16:creationId xmlns:a16="http://schemas.microsoft.com/office/drawing/2014/main" id="{EC525518-0482-47D8-A082-40D7296D587B}"/>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Everything is an Object</a:t>
            </a:r>
          </a:p>
        </p:txBody>
      </p:sp>
      <p:cxnSp>
        <p:nvCxnSpPr>
          <p:cNvPr id="6" name="Straight Connector 5">
            <a:extLst>
              <a:ext uri="{FF2B5EF4-FFF2-40B4-BE49-F238E27FC236}">
                <a16:creationId xmlns:a16="http://schemas.microsoft.com/office/drawing/2014/main" id="{75F4FD4B-5DD4-43CF-AF82-4259A9056516}"/>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F45A4E1-7A33-4952-AA9D-5541D6F2732D}"/>
              </a:ext>
            </a:extLst>
          </p:cNvPr>
          <p:cNvPicPr>
            <a:picLocks noChangeAspect="1"/>
          </p:cNvPicPr>
          <p:nvPr/>
        </p:nvPicPr>
        <p:blipFill rotWithShape="1">
          <a:blip r:embed="rId2"/>
          <a:srcRect b="4600"/>
          <a:stretch/>
        </p:blipFill>
        <p:spPr>
          <a:xfrm>
            <a:off x="838200" y="2410219"/>
            <a:ext cx="10515600" cy="4448718"/>
          </a:xfrm>
          <a:prstGeom prst="rect">
            <a:avLst/>
          </a:prstGeom>
        </p:spPr>
      </p:pic>
    </p:spTree>
    <p:extLst>
      <p:ext uri="{BB962C8B-B14F-4D97-AF65-F5344CB8AC3E}">
        <p14:creationId xmlns:p14="http://schemas.microsoft.com/office/powerpoint/2010/main" val="330801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099054-D8F9-4211-B8E4-0D199BBCC5E8}"/>
              </a:ext>
            </a:extLst>
          </p:cNvPr>
          <p:cNvPicPr>
            <a:picLocks noChangeAspect="1"/>
          </p:cNvPicPr>
          <p:nvPr/>
        </p:nvPicPr>
        <p:blipFill rotWithShape="1">
          <a:blip r:embed="rId2"/>
          <a:srcRect b="11311"/>
          <a:stretch/>
        </p:blipFill>
        <p:spPr>
          <a:xfrm>
            <a:off x="838200" y="2153444"/>
            <a:ext cx="10515600" cy="4704556"/>
          </a:xfrm>
          <a:prstGeom prst="rect">
            <a:avLst/>
          </a:prstGeom>
        </p:spPr>
      </p:pic>
      <p:sp>
        <p:nvSpPr>
          <p:cNvPr id="3" name="TextBox 2">
            <a:extLst>
              <a:ext uri="{FF2B5EF4-FFF2-40B4-BE49-F238E27FC236}">
                <a16:creationId xmlns:a16="http://schemas.microsoft.com/office/drawing/2014/main" id="{B297CE75-EBE8-49B2-B62D-FC196EF17E82}"/>
              </a:ext>
            </a:extLst>
          </p:cNvPr>
          <p:cNvSpPr txBox="1"/>
          <p:nvPr/>
        </p:nvSpPr>
        <p:spPr>
          <a:xfrm>
            <a:off x="2780190" y="1562377"/>
            <a:ext cx="6631619" cy="461665"/>
          </a:xfrm>
          <a:prstGeom prst="rect">
            <a:avLst/>
          </a:prstGeom>
          <a:noFill/>
        </p:spPr>
        <p:txBody>
          <a:bodyPr wrap="square" rtlCol="0">
            <a:spAutoFit/>
          </a:bodyPr>
          <a:lstStyle/>
          <a:p>
            <a:pPr algn="ctr"/>
            <a:r>
              <a:rPr lang="en-US" sz="2400" dirty="0"/>
              <a:t>Down the rabbit hole:</a:t>
            </a:r>
          </a:p>
        </p:txBody>
      </p:sp>
      <p:sp>
        <p:nvSpPr>
          <p:cNvPr id="7" name="Rectangle 6">
            <a:extLst>
              <a:ext uri="{FF2B5EF4-FFF2-40B4-BE49-F238E27FC236}">
                <a16:creationId xmlns:a16="http://schemas.microsoft.com/office/drawing/2014/main" id="{64982944-1C40-4326-B136-A5F9BF1AE175}"/>
              </a:ext>
            </a:extLst>
          </p:cNvPr>
          <p:cNvSpPr/>
          <p:nvPr/>
        </p:nvSpPr>
        <p:spPr>
          <a:xfrm>
            <a:off x="4097437" y="5171919"/>
            <a:ext cx="7625156" cy="1200329"/>
          </a:xfrm>
          <a:prstGeom prst="rect">
            <a:avLst/>
          </a:prstGeom>
          <a:solidFill>
            <a:schemeClr val="bg1"/>
          </a:solidFill>
          <a:ln w="76200">
            <a:solidFill>
              <a:schemeClr val="accent1"/>
            </a:solidFill>
          </a:ln>
        </p:spPr>
        <p:txBody>
          <a:bodyPr wrap="square">
            <a:spAutoFit/>
          </a:bodyPr>
          <a:lstStyle/>
          <a:p>
            <a:r>
              <a:rPr lang="en-US" sz="2400" i="1" dirty="0"/>
              <a:t>Classes (the cookie cutter!) themselves are also objects.</a:t>
            </a:r>
          </a:p>
          <a:p>
            <a:pPr marL="342900" indent="-342900">
              <a:buFont typeface="Arial" panose="020B0604020202020204" pitchFamily="34" charset="0"/>
              <a:buChar char="•"/>
            </a:pPr>
            <a:r>
              <a:rPr lang="en-US" sz="2400" i="1" dirty="0"/>
              <a:t>Each class is instance of the </a:t>
            </a:r>
            <a:r>
              <a:rPr lang="en-US" sz="2400" i="1" dirty="0" err="1"/>
              <a:t>metaclass</a:t>
            </a:r>
            <a:r>
              <a:rPr lang="en-US" sz="2400" i="1" dirty="0"/>
              <a:t> of that object.</a:t>
            </a:r>
          </a:p>
          <a:p>
            <a:pPr marL="342900" indent="-342900">
              <a:buFont typeface="Arial" panose="020B0604020202020204" pitchFamily="34" charset="0"/>
              <a:buChar char="•"/>
            </a:pPr>
            <a:r>
              <a:rPr lang="en-US" sz="2400" i="1" dirty="0"/>
              <a:t>Each </a:t>
            </a:r>
            <a:r>
              <a:rPr lang="en-US" sz="2400" i="1" dirty="0" err="1"/>
              <a:t>metaclass</a:t>
            </a:r>
            <a:r>
              <a:rPr lang="en-US" sz="2400" i="1" dirty="0"/>
              <a:t> is an instance of a class called </a:t>
            </a:r>
            <a:r>
              <a:rPr lang="en-US" sz="2400" i="1" dirty="0" err="1"/>
              <a:t>Metaclass</a:t>
            </a:r>
            <a:endParaRPr lang="en-US" sz="2400" i="1" dirty="0"/>
          </a:p>
        </p:txBody>
      </p:sp>
      <p:sp>
        <p:nvSpPr>
          <p:cNvPr id="8" name="TextBox 7">
            <a:extLst>
              <a:ext uri="{FF2B5EF4-FFF2-40B4-BE49-F238E27FC236}">
                <a16:creationId xmlns:a16="http://schemas.microsoft.com/office/drawing/2014/main" id="{C52BBFD6-2D7E-4A0F-99DE-EF0EF5CF606C}"/>
              </a:ext>
            </a:extLst>
          </p:cNvPr>
          <p:cNvSpPr txBox="1"/>
          <p:nvPr/>
        </p:nvSpPr>
        <p:spPr>
          <a:xfrm>
            <a:off x="9328886" y="3268760"/>
            <a:ext cx="2257216" cy="830997"/>
          </a:xfrm>
          <a:prstGeom prst="rect">
            <a:avLst/>
          </a:prstGeom>
          <a:solidFill>
            <a:schemeClr val="bg1"/>
          </a:solidFill>
          <a:ln w="57150">
            <a:solidFill>
              <a:schemeClr val="accent6"/>
            </a:solidFill>
          </a:ln>
        </p:spPr>
        <p:txBody>
          <a:bodyPr wrap="square" rtlCol="0">
            <a:spAutoFit/>
          </a:bodyPr>
          <a:lstStyle/>
          <a:p>
            <a:pPr algn="ctr"/>
            <a:r>
              <a:rPr lang="en-US" sz="2400" dirty="0" err="1"/>
              <a:t>Metaclass</a:t>
            </a:r>
            <a:r>
              <a:rPr lang="en-US" sz="2400" dirty="0"/>
              <a:t> of </a:t>
            </a:r>
            <a:r>
              <a:rPr lang="en-US" sz="2400" dirty="0" err="1"/>
              <a:t>SmallInteger</a:t>
            </a:r>
            <a:endParaRPr lang="en-US" sz="2400" dirty="0"/>
          </a:p>
        </p:txBody>
      </p:sp>
      <p:cxnSp>
        <p:nvCxnSpPr>
          <p:cNvPr id="10" name="Straight Arrow Connector 9">
            <a:extLst>
              <a:ext uri="{FF2B5EF4-FFF2-40B4-BE49-F238E27FC236}">
                <a16:creationId xmlns:a16="http://schemas.microsoft.com/office/drawing/2014/main" id="{17934160-9FA1-40D7-A75E-F8D23588E565}"/>
              </a:ext>
            </a:extLst>
          </p:cNvPr>
          <p:cNvCxnSpPr>
            <a:cxnSpLocks/>
            <a:stCxn id="8" idx="1"/>
          </p:cNvCxnSpPr>
          <p:nvPr/>
        </p:nvCxnSpPr>
        <p:spPr>
          <a:xfrm flipH="1">
            <a:off x="8511388" y="3684259"/>
            <a:ext cx="817498"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3D8BC8-C93E-4C87-91A1-9F7BD5BF5510}"/>
              </a:ext>
            </a:extLst>
          </p:cNvPr>
          <p:cNvCxnSpPr>
            <a:cxnSpLocks/>
          </p:cNvCxnSpPr>
          <p:nvPr/>
        </p:nvCxnSpPr>
        <p:spPr>
          <a:xfrm flipV="1">
            <a:off x="9061538" y="4141841"/>
            <a:ext cx="557626" cy="1517281"/>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descr="Image result for tangled threads">
            <a:extLst>
              <a:ext uri="{FF2B5EF4-FFF2-40B4-BE49-F238E27FC236}">
                <a16:creationId xmlns:a16="http://schemas.microsoft.com/office/drawing/2014/main" id="{407BCED3-5AB9-4149-B468-1A22D8AD4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3667" y="2969575"/>
            <a:ext cx="2079437" cy="1930906"/>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9B2FD802-E84B-49AE-9AFE-B49F41BF669F}"/>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Everything is an Object</a:t>
            </a:r>
          </a:p>
        </p:txBody>
      </p:sp>
      <p:cxnSp>
        <p:nvCxnSpPr>
          <p:cNvPr id="14" name="Straight Connector 13">
            <a:extLst>
              <a:ext uri="{FF2B5EF4-FFF2-40B4-BE49-F238E27FC236}">
                <a16:creationId xmlns:a16="http://schemas.microsoft.com/office/drawing/2014/main" id="{65EC3034-FCAD-490F-85A5-D0A776F9A722}"/>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98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righ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E02A51-3B04-4A29-BD57-0DB50A58B8AC}"/>
              </a:ext>
            </a:extLst>
          </p:cNvPr>
          <p:cNvSpPr txBox="1"/>
          <p:nvPr/>
        </p:nvSpPr>
        <p:spPr>
          <a:xfrm>
            <a:off x="497148" y="1835077"/>
            <a:ext cx="3133817" cy="3416320"/>
          </a:xfrm>
          <a:prstGeom prst="rect">
            <a:avLst/>
          </a:prstGeom>
          <a:noFill/>
        </p:spPr>
        <p:txBody>
          <a:bodyPr wrap="square" rtlCol="0">
            <a:spAutoFit/>
          </a:bodyPr>
          <a:lstStyle/>
          <a:p>
            <a:pPr algn="ctr"/>
            <a:r>
              <a:rPr lang="en-US" sz="2400" b="1" u="sng" dirty="0"/>
              <a:t>Unary Messages:</a:t>
            </a:r>
          </a:p>
          <a:p>
            <a:pPr algn="ctr"/>
            <a:r>
              <a:rPr lang="en-US" sz="2400" dirty="0">
                <a:latin typeface="Consolas" panose="020B0609020204030204" pitchFamily="49" charset="0"/>
              </a:rPr>
              <a:t>sqrt, squared</a:t>
            </a:r>
          </a:p>
          <a:p>
            <a:pPr algn="ctr"/>
            <a:r>
              <a:rPr lang="en-US" sz="2400" dirty="0" err="1">
                <a:latin typeface="Consolas" panose="020B0609020204030204" pitchFamily="49" charset="0"/>
              </a:rPr>
              <a:t>asInteger</a:t>
            </a:r>
            <a:endParaRPr lang="en-US" sz="2400" dirty="0">
              <a:latin typeface="Consolas" panose="020B0609020204030204" pitchFamily="49" charset="0"/>
            </a:endParaRPr>
          </a:p>
          <a:p>
            <a:pPr algn="ctr"/>
            <a:r>
              <a:rPr lang="en-US" sz="2400" dirty="0">
                <a:latin typeface="Consolas" panose="020B0609020204030204" pitchFamily="49" charset="0"/>
              </a:rPr>
              <a:t>class, </a:t>
            </a:r>
            <a:r>
              <a:rPr lang="en-US" sz="2400" dirty="0" err="1">
                <a:latin typeface="Consolas" panose="020B0609020204030204" pitchFamily="49" charset="0"/>
              </a:rPr>
              <a:t>cr</a:t>
            </a:r>
            <a:endParaRPr lang="en-US" sz="2400" dirty="0">
              <a:latin typeface="Consolas" panose="020B0609020204030204" pitchFamily="49" charset="0"/>
            </a:endParaRPr>
          </a:p>
          <a:p>
            <a:pPr algn="ctr"/>
            <a:r>
              <a:rPr lang="en-US" sz="2400" dirty="0">
                <a:latin typeface="Consolas" panose="020B0609020204030204" pitchFamily="49" charset="0"/>
              </a:rPr>
              <a:t>floor, ceiling</a:t>
            </a:r>
          </a:p>
          <a:p>
            <a:pPr algn="ctr"/>
            <a:r>
              <a:rPr lang="en-US" sz="2400" dirty="0">
                <a:latin typeface="Consolas" panose="020B0609020204030204" pitchFamily="49" charset="0"/>
              </a:rPr>
              <a:t>sin, cos, tan</a:t>
            </a:r>
          </a:p>
          <a:p>
            <a:pPr algn="ctr"/>
            <a:endParaRPr lang="en-US" sz="2400" dirty="0"/>
          </a:p>
          <a:p>
            <a:pPr algn="ctr"/>
            <a:r>
              <a:rPr lang="en-US" sz="2400" b="1" dirty="0"/>
              <a:t>Any message without argument(s)</a:t>
            </a:r>
          </a:p>
        </p:txBody>
      </p:sp>
      <p:sp>
        <p:nvSpPr>
          <p:cNvPr id="4" name="TextBox 3">
            <a:extLst>
              <a:ext uri="{FF2B5EF4-FFF2-40B4-BE49-F238E27FC236}">
                <a16:creationId xmlns:a16="http://schemas.microsoft.com/office/drawing/2014/main" id="{CFDD3A52-0BAA-41B7-B848-68DADEC37BA8}"/>
              </a:ext>
            </a:extLst>
          </p:cNvPr>
          <p:cNvSpPr txBox="1"/>
          <p:nvPr/>
        </p:nvSpPr>
        <p:spPr>
          <a:xfrm>
            <a:off x="4533531" y="1835077"/>
            <a:ext cx="3133817" cy="3046988"/>
          </a:xfrm>
          <a:prstGeom prst="rect">
            <a:avLst/>
          </a:prstGeom>
          <a:noFill/>
        </p:spPr>
        <p:txBody>
          <a:bodyPr wrap="square" rtlCol="0">
            <a:spAutoFit/>
          </a:bodyPr>
          <a:lstStyle/>
          <a:p>
            <a:pPr algn="ctr"/>
            <a:r>
              <a:rPr lang="en-US" sz="2400" b="1" u="sng" dirty="0"/>
              <a:t>Binary Messages:</a:t>
            </a:r>
          </a:p>
          <a:p>
            <a:pPr algn="ctr"/>
            <a:r>
              <a:rPr lang="en-US" sz="2400" dirty="0">
                <a:latin typeface="Consolas" panose="020B0609020204030204" pitchFamily="49" charset="0"/>
              </a:rPr>
              <a:t>+, -, *, /</a:t>
            </a:r>
          </a:p>
          <a:p>
            <a:pPr algn="ctr"/>
            <a:r>
              <a:rPr lang="en-US" sz="2400" dirty="0">
                <a:latin typeface="Consolas" panose="020B0609020204030204" pitchFamily="49" charset="0"/>
              </a:rPr>
              <a:t>//, \\</a:t>
            </a:r>
          </a:p>
          <a:p>
            <a:pPr algn="ctr"/>
            <a:r>
              <a:rPr lang="en-US" sz="2400" dirty="0">
                <a:latin typeface="Consolas" panose="020B0609020204030204" pitchFamily="49" charset="0"/>
              </a:rPr>
              <a:t>=, ==, </a:t>
            </a:r>
          </a:p>
          <a:p>
            <a:pPr algn="ctr"/>
            <a:r>
              <a:rPr lang="en-US" sz="2400" dirty="0">
                <a:latin typeface="Consolas" panose="020B0609020204030204" pitchFamily="49" charset="0"/>
              </a:rPr>
              <a:t>&lt;, &lt;=, &gt;, &gt;=</a:t>
            </a:r>
          </a:p>
          <a:p>
            <a:pPr algn="ctr"/>
            <a:endParaRPr lang="en-US" sz="2400" dirty="0"/>
          </a:p>
          <a:p>
            <a:pPr algn="ctr"/>
            <a:r>
              <a:rPr lang="en-US" sz="2400" b="1" dirty="0"/>
              <a:t>Arithmetic, comparison, etc.</a:t>
            </a:r>
          </a:p>
        </p:txBody>
      </p:sp>
      <p:sp>
        <p:nvSpPr>
          <p:cNvPr id="5" name="TextBox 4">
            <a:extLst>
              <a:ext uri="{FF2B5EF4-FFF2-40B4-BE49-F238E27FC236}">
                <a16:creationId xmlns:a16="http://schemas.microsoft.com/office/drawing/2014/main" id="{AD2CF740-53E8-4C40-B9EB-B6C592EF0ADD}"/>
              </a:ext>
            </a:extLst>
          </p:cNvPr>
          <p:cNvSpPr txBox="1"/>
          <p:nvPr/>
        </p:nvSpPr>
        <p:spPr>
          <a:xfrm>
            <a:off x="8569914" y="1835077"/>
            <a:ext cx="3133817" cy="3416320"/>
          </a:xfrm>
          <a:prstGeom prst="rect">
            <a:avLst/>
          </a:prstGeom>
          <a:noFill/>
        </p:spPr>
        <p:txBody>
          <a:bodyPr wrap="square" rtlCol="0">
            <a:spAutoFit/>
          </a:bodyPr>
          <a:lstStyle/>
          <a:p>
            <a:pPr algn="ctr"/>
            <a:r>
              <a:rPr lang="en-US" sz="2400" b="1" u="sng" dirty="0"/>
              <a:t>Keyword Messages:</a:t>
            </a:r>
          </a:p>
          <a:p>
            <a:pPr algn="ctr"/>
            <a:r>
              <a:rPr lang="en-US" sz="2400" dirty="0" err="1">
                <a:latin typeface="Consolas" panose="020B0609020204030204" pitchFamily="49" charset="0"/>
              </a:rPr>
              <a:t>raisedTo</a:t>
            </a:r>
            <a:r>
              <a:rPr lang="en-US" sz="2400" dirty="0">
                <a:latin typeface="Consolas" panose="020B0609020204030204" pitchFamily="49" charset="0"/>
              </a:rPr>
              <a:t>:</a:t>
            </a:r>
          </a:p>
          <a:p>
            <a:pPr algn="ctr"/>
            <a:r>
              <a:rPr lang="en-US" sz="2400" dirty="0" err="1">
                <a:latin typeface="Consolas" panose="020B0609020204030204" pitchFamily="49" charset="0"/>
              </a:rPr>
              <a:t>bitAnd</a:t>
            </a:r>
            <a:r>
              <a:rPr lang="en-US" sz="2400" dirty="0">
                <a:latin typeface="Consolas" panose="020B0609020204030204" pitchFamily="49" charset="0"/>
              </a:rPr>
              <a:t>:, </a:t>
            </a:r>
            <a:r>
              <a:rPr lang="en-US" sz="2400" dirty="0" err="1">
                <a:latin typeface="Consolas" panose="020B0609020204030204" pitchFamily="49" charset="0"/>
              </a:rPr>
              <a:t>bitOr</a:t>
            </a:r>
            <a:r>
              <a:rPr lang="en-US" sz="2400" dirty="0">
                <a:latin typeface="Consolas" panose="020B0609020204030204" pitchFamily="49" charset="0"/>
              </a:rPr>
              <a:t>:</a:t>
            </a:r>
          </a:p>
          <a:p>
            <a:pPr algn="ctr"/>
            <a:r>
              <a:rPr lang="en-US" sz="2400" dirty="0">
                <a:latin typeface="Consolas" panose="020B0609020204030204" pitchFamily="49" charset="0"/>
              </a:rPr>
              <a:t>show:</a:t>
            </a:r>
          </a:p>
          <a:p>
            <a:pPr algn="ctr"/>
            <a:r>
              <a:rPr lang="en-US" sz="2400" dirty="0" err="1">
                <a:latin typeface="Consolas" panose="020B0609020204030204" pitchFamily="49" charset="0"/>
              </a:rPr>
              <a:t>ifTrue:ifFalse</a:t>
            </a:r>
            <a:r>
              <a:rPr lang="en-US" sz="2400" dirty="0">
                <a:latin typeface="Consolas" panose="020B0609020204030204" pitchFamily="49" charset="0"/>
              </a:rPr>
              <a:t>:</a:t>
            </a:r>
          </a:p>
          <a:p>
            <a:pPr algn="ctr"/>
            <a:endParaRPr lang="en-US" sz="2400" dirty="0"/>
          </a:p>
          <a:p>
            <a:pPr algn="ctr"/>
            <a:r>
              <a:rPr lang="en-US" sz="2400" b="1" dirty="0"/>
              <a:t>Message with one or more arguments, ending in semicolon:</a:t>
            </a:r>
          </a:p>
        </p:txBody>
      </p:sp>
      <p:sp>
        <p:nvSpPr>
          <p:cNvPr id="6" name="Rectangle 5">
            <a:extLst>
              <a:ext uri="{FF2B5EF4-FFF2-40B4-BE49-F238E27FC236}">
                <a16:creationId xmlns:a16="http://schemas.microsoft.com/office/drawing/2014/main" id="{F76E1032-AD53-40B2-A16B-69F3FA3B65FA}"/>
              </a:ext>
            </a:extLst>
          </p:cNvPr>
          <p:cNvSpPr/>
          <p:nvPr/>
        </p:nvSpPr>
        <p:spPr>
          <a:xfrm>
            <a:off x="551894" y="5695669"/>
            <a:ext cx="11088209" cy="523220"/>
          </a:xfrm>
          <a:prstGeom prst="rect">
            <a:avLst/>
          </a:prstGeom>
        </p:spPr>
        <p:txBody>
          <a:bodyPr wrap="square">
            <a:spAutoFit/>
          </a:bodyPr>
          <a:lstStyle/>
          <a:p>
            <a:pPr algn="ctr"/>
            <a:r>
              <a:rPr lang="en-US" sz="2800" b="1" dirty="0">
                <a:solidFill>
                  <a:schemeClr val="accent1"/>
                </a:solidFill>
              </a:rPr>
              <a:t>http://squeak.org/documentation/terse_guide/</a:t>
            </a:r>
          </a:p>
        </p:txBody>
      </p:sp>
      <p:cxnSp>
        <p:nvCxnSpPr>
          <p:cNvPr id="8" name="Straight Arrow Connector 7">
            <a:extLst>
              <a:ext uri="{FF2B5EF4-FFF2-40B4-BE49-F238E27FC236}">
                <a16:creationId xmlns:a16="http://schemas.microsoft.com/office/drawing/2014/main" id="{D0695264-C6EF-4494-AF10-3D2EAA1A877B}"/>
              </a:ext>
            </a:extLst>
          </p:cNvPr>
          <p:cNvCxnSpPr/>
          <p:nvPr/>
        </p:nvCxnSpPr>
        <p:spPr>
          <a:xfrm>
            <a:off x="3195961" y="3232453"/>
            <a:ext cx="1615736"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ED11EC0-1ADA-4EF8-A009-B8B2CD3F207B}"/>
              </a:ext>
            </a:extLst>
          </p:cNvPr>
          <p:cNvCxnSpPr/>
          <p:nvPr/>
        </p:nvCxnSpPr>
        <p:spPr>
          <a:xfrm>
            <a:off x="7272291" y="3232453"/>
            <a:ext cx="1615736"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EFA309E1-97F8-49E5-8B5D-8981EA749F20}"/>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Message Summary</a:t>
            </a:r>
            <a:endParaRPr lang="en-US" sz="4000" dirty="0">
              <a:latin typeface="+mn-lt"/>
            </a:endParaRPr>
          </a:p>
        </p:txBody>
      </p:sp>
      <p:cxnSp>
        <p:nvCxnSpPr>
          <p:cNvPr id="11" name="Straight Connector 10">
            <a:extLst>
              <a:ext uri="{FF2B5EF4-FFF2-40B4-BE49-F238E27FC236}">
                <a16:creationId xmlns:a16="http://schemas.microsoft.com/office/drawing/2014/main" id="{E6A95B93-C8C1-42C7-A08A-FFE3424998BF}"/>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97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animEffect transition="in" filter="fade">
                                      <p:cBhvr>
                                        <p:cTn id="47" dur="500"/>
                                        <p:tgtEl>
                                          <p:spTgt spid="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1" end="1"/>
                                            </p:txEl>
                                          </p:spTgt>
                                        </p:tgtEl>
                                        <p:attrNameLst>
                                          <p:attrName>style.visibility</p:attrName>
                                        </p:attrNameLst>
                                      </p:cBhvr>
                                      <p:to>
                                        <p:strVal val="visible"/>
                                      </p:to>
                                    </p:set>
                                    <p:animEffect transition="in" filter="fade">
                                      <p:cBhvr>
                                        <p:cTn id="52" dur="500"/>
                                        <p:tgtEl>
                                          <p:spTgt spid="4">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2" end="2"/>
                                            </p:txEl>
                                          </p:spTgt>
                                        </p:tgtEl>
                                        <p:attrNameLst>
                                          <p:attrName>style.visibility</p:attrName>
                                        </p:attrNameLst>
                                      </p:cBhvr>
                                      <p:to>
                                        <p:strVal val="visible"/>
                                      </p:to>
                                    </p:set>
                                    <p:animEffect transition="in" filter="fade">
                                      <p:cBhvr>
                                        <p:cTn id="57" dur="500"/>
                                        <p:tgtEl>
                                          <p:spTgt spid="4">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txEl>
                                              <p:pRg st="3" end="3"/>
                                            </p:txEl>
                                          </p:spTgt>
                                        </p:tgtEl>
                                        <p:attrNameLst>
                                          <p:attrName>style.visibility</p:attrName>
                                        </p:attrNameLst>
                                      </p:cBhvr>
                                      <p:to>
                                        <p:strVal val="visible"/>
                                      </p:to>
                                    </p:set>
                                    <p:animEffect transition="in" filter="fade">
                                      <p:cBhvr>
                                        <p:cTn id="62" dur="500"/>
                                        <p:tgtEl>
                                          <p:spTgt spid="4">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
                                            <p:txEl>
                                              <p:pRg st="4" end="4"/>
                                            </p:txEl>
                                          </p:spTgt>
                                        </p:tgtEl>
                                        <p:attrNameLst>
                                          <p:attrName>style.visibility</p:attrName>
                                        </p:attrNameLst>
                                      </p:cBhvr>
                                      <p:to>
                                        <p:strVal val="visible"/>
                                      </p:to>
                                    </p:set>
                                    <p:animEffect transition="in" filter="fade">
                                      <p:cBhvr>
                                        <p:cTn id="67" dur="500"/>
                                        <p:tgtEl>
                                          <p:spTgt spid="4">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wipe(left)">
                                      <p:cBhvr>
                                        <p:cTn id="77" dur="500"/>
                                        <p:tgtEl>
                                          <p:spTgt spid="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
                                            <p:txEl>
                                              <p:pRg st="0" end="0"/>
                                            </p:txEl>
                                          </p:spTgt>
                                        </p:tgtEl>
                                        <p:attrNameLst>
                                          <p:attrName>style.visibility</p:attrName>
                                        </p:attrNameLst>
                                      </p:cBhvr>
                                      <p:to>
                                        <p:strVal val="visible"/>
                                      </p:to>
                                    </p:set>
                                    <p:animEffect transition="in" filter="fade">
                                      <p:cBhvr>
                                        <p:cTn id="82" dur="500"/>
                                        <p:tgtEl>
                                          <p:spTgt spid="5">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
                                            <p:txEl>
                                              <p:pRg st="1" end="1"/>
                                            </p:txEl>
                                          </p:spTgt>
                                        </p:tgtEl>
                                        <p:attrNameLst>
                                          <p:attrName>style.visibility</p:attrName>
                                        </p:attrNameLst>
                                      </p:cBhvr>
                                      <p:to>
                                        <p:strVal val="visible"/>
                                      </p:to>
                                    </p:set>
                                    <p:animEffect transition="in" filter="fade">
                                      <p:cBhvr>
                                        <p:cTn id="87" dur="500"/>
                                        <p:tgtEl>
                                          <p:spTgt spid="5">
                                            <p:txEl>
                                              <p:pRg st="1" end="1"/>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5">
                                            <p:txEl>
                                              <p:pRg st="2" end="2"/>
                                            </p:txEl>
                                          </p:spTgt>
                                        </p:tgtEl>
                                        <p:attrNameLst>
                                          <p:attrName>style.visibility</p:attrName>
                                        </p:attrNameLst>
                                      </p:cBhvr>
                                      <p:to>
                                        <p:strVal val="visible"/>
                                      </p:to>
                                    </p:set>
                                    <p:animEffect transition="in" filter="fade">
                                      <p:cBhvr>
                                        <p:cTn id="92" dur="500"/>
                                        <p:tgtEl>
                                          <p:spTgt spid="5">
                                            <p:txEl>
                                              <p:pRg st="2" end="2"/>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
                                            <p:txEl>
                                              <p:pRg st="3" end="3"/>
                                            </p:txEl>
                                          </p:spTgt>
                                        </p:tgtEl>
                                        <p:attrNameLst>
                                          <p:attrName>style.visibility</p:attrName>
                                        </p:attrNameLst>
                                      </p:cBhvr>
                                      <p:to>
                                        <p:strVal val="visible"/>
                                      </p:to>
                                    </p:set>
                                    <p:animEffect transition="in" filter="fade">
                                      <p:cBhvr>
                                        <p:cTn id="97" dur="500"/>
                                        <p:tgtEl>
                                          <p:spTgt spid="5">
                                            <p:txEl>
                                              <p:pRg st="3" end="3"/>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5">
                                            <p:txEl>
                                              <p:pRg st="4" end="4"/>
                                            </p:txEl>
                                          </p:spTgt>
                                        </p:tgtEl>
                                        <p:attrNameLst>
                                          <p:attrName>style.visibility</p:attrName>
                                        </p:attrNameLst>
                                      </p:cBhvr>
                                      <p:to>
                                        <p:strVal val="visible"/>
                                      </p:to>
                                    </p:set>
                                    <p:animEffect transition="in" filter="fade">
                                      <p:cBhvr>
                                        <p:cTn id="102" dur="500"/>
                                        <p:tgtEl>
                                          <p:spTgt spid="5">
                                            <p:txEl>
                                              <p:pRg st="4" end="4"/>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
                                            <p:txEl>
                                              <p:pRg st="6" end="6"/>
                                            </p:txEl>
                                          </p:spTgt>
                                        </p:tgtEl>
                                        <p:attrNameLst>
                                          <p:attrName>style.visibility</p:attrName>
                                        </p:attrNameLst>
                                      </p:cBhvr>
                                      <p:to>
                                        <p:strVal val="visible"/>
                                      </p:to>
                                    </p:set>
                                    <p:animEffect transition="in" filter="fade">
                                      <p:cBhvr>
                                        <p:cTn id="107" dur="500"/>
                                        <p:tgtEl>
                                          <p:spTgt spid="5">
                                            <p:txEl>
                                              <p:pRg st="6" end="6"/>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DA89C7-E3D9-42E0-9AE7-1A5D6735CCE6}"/>
              </a:ext>
            </a:extLst>
          </p:cNvPr>
          <p:cNvSpPr txBox="1"/>
          <p:nvPr/>
        </p:nvSpPr>
        <p:spPr>
          <a:xfrm>
            <a:off x="584447" y="2269544"/>
            <a:ext cx="11023106" cy="584775"/>
          </a:xfrm>
          <a:prstGeom prst="rect">
            <a:avLst/>
          </a:prstGeom>
          <a:noFill/>
        </p:spPr>
        <p:txBody>
          <a:bodyPr wrap="square" rtlCol="0">
            <a:spAutoFit/>
          </a:bodyPr>
          <a:lstStyle/>
          <a:p>
            <a:pPr algn="ctr"/>
            <a:r>
              <a:rPr lang="en-US" sz="3200" dirty="0">
                <a:latin typeface="Consolas" panose="020B0609020204030204" pitchFamily="49" charset="0"/>
              </a:rPr>
              <a:t>3 </a:t>
            </a:r>
            <a:r>
              <a:rPr lang="en-US" sz="3200" dirty="0">
                <a:solidFill>
                  <a:schemeClr val="accent1"/>
                </a:solidFill>
                <a:latin typeface="Consolas" panose="020B0609020204030204" pitchFamily="49" charset="0"/>
              </a:rPr>
              <a:t>factorial</a:t>
            </a:r>
            <a:r>
              <a:rPr lang="en-US" sz="3200" dirty="0">
                <a:latin typeface="Consolas" panose="020B0609020204030204" pitchFamily="49" charset="0"/>
              </a:rPr>
              <a:t> + 4 </a:t>
            </a:r>
            <a:r>
              <a:rPr lang="en-US" sz="3200" dirty="0">
                <a:solidFill>
                  <a:schemeClr val="accent1"/>
                </a:solidFill>
                <a:latin typeface="Consolas" panose="020B0609020204030204" pitchFamily="49" charset="0"/>
              </a:rPr>
              <a:t>factorial</a:t>
            </a:r>
            <a:r>
              <a:rPr lang="en-US" sz="3200" dirty="0">
                <a:latin typeface="Consolas" panose="020B0609020204030204" pitchFamily="49" charset="0"/>
              </a:rPr>
              <a:t> </a:t>
            </a:r>
            <a:r>
              <a:rPr lang="en-US" sz="3200" dirty="0">
                <a:solidFill>
                  <a:schemeClr val="accent1"/>
                </a:solidFill>
                <a:latin typeface="Consolas" panose="020B0609020204030204" pitchFamily="49" charset="0"/>
              </a:rPr>
              <a:t>between:</a:t>
            </a:r>
            <a:r>
              <a:rPr lang="en-US" sz="3200" dirty="0">
                <a:latin typeface="Consolas" panose="020B0609020204030204" pitchFamily="49" charset="0"/>
              </a:rPr>
              <a:t> 10 </a:t>
            </a:r>
            <a:r>
              <a:rPr lang="en-US" sz="3200" dirty="0">
                <a:solidFill>
                  <a:schemeClr val="accent1"/>
                </a:solidFill>
                <a:latin typeface="Consolas" panose="020B0609020204030204" pitchFamily="49" charset="0"/>
              </a:rPr>
              <a:t>and:</a:t>
            </a:r>
            <a:r>
              <a:rPr lang="en-US" sz="3200" dirty="0">
                <a:latin typeface="Consolas" panose="020B0609020204030204" pitchFamily="49" charset="0"/>
              </a:rPr>
              <a:t> 100</a:t>
            </a:r>
          </a:p>
        </p:txBody>
      </p:sp>
      <p:sp>
        <p:nvSpPr>
          <p:cNvPr id="5" name="TextBox 4">
            <a:extLst>
              <a:ext uri="{FF2B5EF4-FFF2-40B4-BE49-F238E27FC236}">
                <a16:creationId xmlns:a16="http://schemas.microsoft.com/office/drawing/2014/main" id="{B1F34FAB-6A6F-4A60-9AFF-F746CF6151C0}"/>
              </a:ext>
            </a:extLst>
          </p:cNvPr>
          <p:cNvSpPr txBox="1"/>
          <p:nvPr/>
        </p:nvSpPr>
        <p:spPr>
          <a:xfrm>
            <a:off x="1392000" y="1562112"/>
            <a:ext cx="9315635" cy="461665"/>
          </a:xfrm>
          <a:prstGeom prst="rect">
            <a:avLst/>
          </a:prstGeom>
          <a:noFill/>
        </p:spPr>
        <p:txBody>
          <a:bodyPr wrap="square" rtlCol="0">
            <a:spAutoFit/>
          </a:bodyPr>
          <a:lstStyle/>
          <a:p>
            <a:pPr algn="ctr"/>
            <a:r>
              <a:rPr lang="en-US" sz="2400" dirty="0"/>
              <a:t>Which messages are unary? Binary? Keyword?</a:t>
            </a:r>
          </a:p>
        </p:txBody>
      </p:sp>
      <p:cxnSp>
        <p:nvCxnSpPr>
          <p:cNvPr id="7" name="Straight Connector 6">
            <a:extLst>
              <a:ext uri="{FF2B5EF4-FFF2-40B4-BE49-F238E27FC236}">
                <a16:creationId xmlns:a16="http://schemas.microsoft.com/office/drawing/2014/main" id="{B946A186-D0E1-40C4-A880-F31BA98DB4ED}"/>
              </a:ext>
            </a:extLst>
          </p:cNvPr>
          <p:cNvCxnSpPr/>
          <p:nvPr/>
        </p:nvCxnSpPr>
        <p:spPr>
          <a:xfrm>
            <a:off x="5708342" y="2003640"/>
            <a:ext cx="843378"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91A3ACC-B0C1-476E-95C5-548C73A6B6E9}"/>
              </a:ext>
            </a:extLst>
          </p:cNvPr>
          <p:cNvCxnSpPr>
            <a:cxnSpLocks/>
          </p:cNvCxnSpPr>
          <p:nvPr/>
        </p:nvCxnSpPr>
        <p:spPr>
          <a:xfrm>
            <a:off x="1359763" y="2825723"/>
            <a:ext cx="2058140"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91944AD-6963-4D29-890C-A8104FEF48F5}"/>
              </a:ext>
            </a:extLst>
          </p:cNvPr>
          <p:cNvCxnSpPr>
            <a:cxnSpLocks/>
          </p:cNvCxnSpPr>
          <p:nvPr/>
        </p:nvCxnSpPr>
        <p:spPr>
          <a:xfrm>
            <a:off x="4486183" y="2825723"/>
            <a:ext cx="2058140"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8662245-2EC2-4AE3-9519-BFD452A4738C}"/>
              </a:ext>
            </a:extLst>
          </p:cNvPr>
          <p:cNvCxnSpPr/>
          <p:nvPr/>
        </p:nvCxnSpPr>
        <p:spPr>
          <a:xfrm>
            <a:off x="6672307" y="2000528"/>
            <a:ext cx="843378"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B581F9-1B31-4755-B425-4EC2A9D8B3F2}"/>
              </a:ext>
            </a:extLst>
          </p:cNvPr>
          <p:cNvCxnSpPr>
            <a:cxnSpLocks/>
          </p:cNvCxnSpPr>
          <p:nvPr/>
        </p:nvCxnSpPr>
        <p:spPr>
          <a:xfrm>
            <a:off x="3554029" y="2827327"/>
            <a:ext cx="432047"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BEE56A5-3DB5-4EF5-A78F-53A5E622ED39}"/>
              </a:ext>
            </a:extLst>
          </p:cNvPr>
          <p:cNvCxnSpPr>
            <a:cxnSpLocks/>
          </p:cNvCxnSpPr>
          <p:nvPr/>
        </p:nvCxnSpPr>
        <p:spPr>
          <a:xfrm>
            <a:off x="7645152" y="2000528"/>
            <a:ext cx="127690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0238E5A-CCF2-48B4-A0F6-BC5DEF28EC14}"/>
              </a:ext>
            </a:extLst>
          </p:cNvPr>
          <p:cNvCxnSpPr>
            <a:cxnSpLocks/>
          </p:cNvCxnSpPr>
          <p:nvPr/>
        </p:nvCxnSpPr>
        <p:spPr>
          <a:xfrm>
            <a:off x="6828407" y="2835847"/>
            <a:ext cx="1463336"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11D990B-F5A1-4488-A448-B5F1BC2A0C43}"/>
              </a:ext>
            </a:extLst>
          </p:cNvPr>
          <p:cNvCxnSpPr>
            <a:cxnSpLocks/>
          </p:cNvCxnSpPr>
          <p:nvPr/>
        </p:nvCxnSpPr>
        <p:spPr>
          <a:xfrm>
            <a:off x="9410330" y="2835847"/>
            <a:ext cx="79899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85513A4-C669-4EE4-A921-CD4D73F83A1B}"/>
              </a:ext>
            </a:extLst>
          </p:cNvPr>
          <p:cNvSpPr txBox="1"/>
          <p:nvPr/>
        </p:nvSpPr>
        <p:spPr>
          <a:xfrm>
            <a:off x="1868012" y="3270316"/>
            <a:ext cx="2985858" cy="830997"/>
          </a:xfrm>
          <a:prstGeom prst="rect">
            <a:avLst/>
          </a:prstGeom>
          <a:noFill/>
        </p:spPr>
        <p:txBody>
          <a:bodyPr wrap="square" rtlCol="0">
            <a:spAutoFit/>
          </a:bodyPr>
          <a:lstStyle/>
          <a:p>
            <a:pPr marL="457200" indent="-457200" algn="r">
              <a:buFont typeface="+mj-lt"/>
              <a:buAutoNum type="arabicPeriod"/>
            </a:pPr>
            <a:r>
              <a:rPr lang="en-US" sz="2400" b="1" dirty="0">
                <a:solidFill>
                  <a:schemeClr val="accent6"/>
                </a:solidFill>
              </a:rPr>
              <a:t>factorial gets sent to 3, then 4.</a:t>
            </a:r>
          </a:p>
        </p:txBody>
      </p:sp>
      <p:sp>
        <p:nvSpPr>
          <p:cNvPr id="23" name="TextBox 22">
            <a:extLst>
              <a:ext uri="{FF2B5EF4-FFF2-40B4-BE49-F238E27FC236}">
                <a16:creationId xmlns:a16="http://schemas.microsoft.com/office/drawing/2014/main" id="{4419EFC1-94B7-4690-957C-F2338FCFC83F}"/>
              </a:ext>
            </a:extLst>
          </p:cNvPr>
          <p:cNvSpPr txBox="1"/>
          <p:nvPr/>
        </p:nvSpPr>
        <p:spPr>
          <a:xfrm>
            <a:off x="5515253" y="3424204"/>
            <a:ext cx="5851864" cy="523220"/>
          </a:xfrm>
          <a:prstGeom prst="rect">
            <a:avLst/>
          </a:prstGeom>
          <a:noFill/>
        </p:spPr>
        <p:txBody>
          <a:bodyPr wrap="square" rtlCol="0">
            <a:spAutoFit/>
          </a:bodyPr>
          <a:lstStyle/>
          <a:p>
            <a:r>
              <a:rPr lang="en-US" sz="2800" dirty="0">
                <a:latin typeface="Consolas" panose="020B0609020204030204" pitchFamily="49" charset="0"/>
              </a:rPr>
              <a:t>6 + 24 </a:t>
            </a:r>
            <a:r>
              <a:rPr lang="en-US" sz="2800" dirty="0">
                <a:solidFill>
                  <a:schemeClr val="accent1"/>
                </a:solidFill>
                <a:latin typeface="Consolas" panose="020B0609020204030204" pitchFamily="49" charset="0"/>
              </a:rPr>
              <a:t>between:</a:t>
            </a:r>
            <a:r>
              <a:rPr lang="en-US" sz="2800" dirty="0">
                <a:latin typeface="Consolas" panose="020B0609020204030204" pitchFamily="49" charset="0"/>
              </a:rPr>
              <a:t> 10 </a:t>
            </a:r>
            <a:r>
              <a:rPr lang="en-US" sz="2800" dirty="0">
                <a:solidFill>
                  <a:schemeClr val="accent1"/>
                </a:solidFill>
                <a:latin typeface="Consolas" panose="020B0609020204030204" pitchFamily="49" charset="0"/>
              </a:rPr>
              <a:t>and:</a:t>
            </a:r>
            <a:r>
              <a:rPr lang="en-US" sz="2800" dirty="0">
                <a:latin typeface="Consolas" panose="020B0609020204030204" pitchFamily="49" charset="0"/>
              </a:rPr>
              <a:t> 100</a:t>
            </a:r>
          </a:p>
        </p:txBody>
      </p:sp>
      <p:sp>
        <p:nvSpPr>
          <p:cNvPr id="24" name="TextBox 23">
            <a:extLst>
              <a:ext uri="{FF2B5EF4-FFF2-40B4-BE49-F238E27FC236}">
                <a16:creationId xmlns:a16="http://schemas.microsoft.com/office/drawing/2014/main" id="{456902EE-FD86-4DFA-8650-0B37A1F047A3}"/>
              </a:ext>
            </a:extLst>
          </p:cNvPr>
          <p:cNvSpPr txBox="1"/>
          <p:nvPr/>
        </p:nvSpPr>
        <p:spPr>
          <a:xfrm>
            <a:off x="1868012" y="4093413"/>
            <a:ext cx="2982897" cy="830997"/>
          </a:xfrm>
          <a:prstGeom prst="rect">
            <a:avLst/>
          </a:prstGeom>
          <a:noFill/>
        </p:spPr>
        <p:txBody>
          <a:bodyPr wrap="square" rtlCol="0">
            <a:spAutoFit/>
          </a:bodyPr>
          <a:lstStyle/>
          <a:p>
            <a:pPr marL="457200" indent="-457200" algn="r">
              <a:buFont typeface="+mj-lt"/>
              <a:buAutoNum type="arabicPeriod" startAt="2"/>
            </a:pPr>
            <a:r>
              <a:rPr lang="en-US" sz="2400" b="1" dirty="0">
                <a:solidFill>
                  <a:schemeClr val="accent2"/>
                </a:solidFill>
              </a:rPr>
              <a:t>+ is sent to 6 with 24 as argument</a:t>
            </a:r>
          </a:p>
        </p:txBody>
      </p:sp>
      <p:sp>
        <p:nvSpPr>
          <p:cNvPr id="25" name="TextBox 24">
            <a:extLst>
              <a:ext uri="{FF2B5EF4-FFF2-40B4-BE49-F238E27FC236}">
                <a16:creationId xmlns:a16="http://schemas.microsoft.com/office/drawing/2014/main" id="{47B115E3-48FD-4D01-BA34-B63BB5EFE17A}"/>
              </a:ext>
            </a:extLst>
          </p:cNvPr>
          <p:cNvSpPr txBox="1"/>
          <p:nvPr/>
        </p:nvSpPr>
        <p:spPr>
          <a:xfrm>
            <a:off x="5515253" y="4247301"/>
            <a:ext cx="4953741" cy="523220"/>
          </a:xfrm>
          <a:prstGeom prst="rect">
            <a:avLst/>
          </a:prstGeom>
          <a:noFill/>
        </p:spPr>
        <p:txBody>
          <a:bodyPr wrap="square" rtlCol="0">
            <a:spAutoFit/>
          </a:bodyPr>
          <a:lstStyle/>
          <a:p>
            <a:r>
              <a:rPr lang="en-US" sz="2800" dirty="0">
                <a:latin typeface="Consolas" panose="020B0609020204030204" pitchFamily="49" charset="0"/>
              </a:rPr>
              <a:t>30 </a:t>
            </a:r>
            <a:r>
              <a:rPr lang="en-US" sz="2800" dirty="0">
                <a:solidFill>
                  <a:schemeClr val="accent1"/>
                </a:solidFill>
                <a:latin typeface="Consolas" panose="020B0609020204030204" pitchFamily="49" charset="0"/>
              </a:rPr>
              <a:t>between:</a:t>
            </a:r>
            <a:r>
              <a:rPr lang="en-US" sz="2800" dirty="0">
                <a:latin typeface="Consolas" panose="020B0609020204030204" pitchFamily="49" charset="0"/>
              </a:rPr>
              <a:t> 10 </a:t>
            </a:r>
            <a:r>
              <a:rPr lang="en-US" sz="2800" dirty="0">
                <a:solidFill>
                  <a:schemeClr val="accent1"/>
                </a:solidFill>
                <a:latin typeface="Consolas" panose="020B0609020204030204" pitchFamily="49" charset="0"/>
              </a:rPr>
              <a:t>and:</a:t>
            </a:r>
            <a:r>
              <a:rPr lang="en-US" sz="2800" dirty="0">
                <a:latin typeface="Consolas" panose="020B0609020204030204" pitchFamily="49" charset="0"/>
              </a:rPr>
              <a:t> 100</a:t>
            </a:r>
          </a:p>
        </p:txBody>
      </p:sp>
      <p:sp>
        <p:nvSpPr>
          <p:cNvPr id="26" name="TextBox 25">
            <a:extLst>
              <a:ext uri="{FF2B5EF4-FFF2-40B4-BE49-F238E27FC236}">
                <a16:creationId xmlns:a16="http://schemas.microsoft.com/office/drawing/2014/main" id="{BE39D7C3-8C3C-4F61-AE0E-B793D693B9A6}"/>
              </a:ext>
            </a:extLst>
          </p:cNvPr>
          <p:cNvSpPr txBox="1"/>
          <p:nvPr/>
        </p:nvSpPr>
        <p:spPr>
          <a:xfrm>
            <a:off x="248576" y="4918276"/>
            <a:ext cx="4602334" cy="830997"/>
          </a:xfrm>
          <a:prstGeom prst="rect">
            <a:avLst/>
          </a:prstGeom>
          <a:noFill/>
        </p:spPr>
        <p:txBody>
          <a:bodyPr wrap="square" rtlCol="0">
            <a:spAutoFit/>
          </a:bodyPr>
          <a:lstStyle/>
          <a:p>
            <a:pPr marL="457200" indent="-457200" algn="r">
              <a:buFont typeface="+mj-lt"/>
              <a:buAutoNum type="arabicPeriod" startAt="3"/>
            </a:pPr>
            <a:r>
              <a:rPr lang="en-US" sz="2400" b="1" dirty="0" err="1">
                <a:solidFill>
                  <a:schemeClr val="accent1"/>
                </a:solidFill>
              </a:rPr>
              <a:t>between:and</a:t>
            </a:r>
            <a:r>
              <a:rPr lang="en-US" sz="2400" b="1" dirty="0">
                <a:solidFill>
                  <a:schemeClr val="accent1"/>
                </a:solidFill>
              </a:rPr>
              <a:t>: sent to 30 with 10 and 100 as arguments</a:t>
            </a:r>
          </a:p>
        </p:txBody>
      </p:sp>
      <p:sp>
        <p:nvSpPr>
          <p:cNvPr id="27" name="TextBox 26">
            <a:extLst>
              <a:ext uri="{FF2B5EF4-FFF2-40B4-BE49-F238E27FC236}">
                <a16:creationId xmlns:a16="http://schemas.microsoft.com/office/drawing/2014/main" id="{1E0096F0-E93C-4859-8047-84169ED9F480}"/>
              </a:ext>
            </a:extLst>
          </p:cNvPr>
          <p:cNvSpPr txBox="1"/>
          <p:nvPr/>
        </p:nvSpPr>
        <p:spPr>
          <a:xfrm>
            <a:off x="5515253" y="5072164"/>
            <a:ext cx="5899211" cy="523220"/>
          </a:xfrm>
          <a:prstGeom prst="rect">
            <a:avLst/>
          </a:prstGeom>
          <a:noFill/>
        </p:spPr>
        <p:txBody>
          <a:bodyPr wrap="square" rtlCol="0">
            <a:spAutoFit/>
          </a:bodyPr>
          <a:lstStyle/>
          <a:p>
            <a:r>
              <a:rPr lang="en-US" sz="2800" dirty="0">
                <a:latin typeface="Consolas" panose="020B0609020204030204" pitchFamily="49" charset="0"/>
              </a:rPr>
              <a:t>true</a:t>
            </a:r>
          </a:p>
        </p:txBody>
      </p:sp>
      <p:sp>
        <p:nvSpPr>
          <p:cNvPr id="20" name="Title 1">
            <a:extLst>
              <a:ext uri="{FF2B5EF4-FFF2-40B4-BE49-F238E27FC236}">
                <a16:creationId xmlns:a16="http://schemas.microsoft.com/office/drawing/2014/main" id="{A9AD4337-B385-4B30-B30F-BFB2BC4737F1}"/>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Example: </a:t>
            </a:r>
            <a:r>
              <a:rPr lang="en-US" sz="4000" dirty="0">
                <a:latin typeface="+mn-lt"/>
              </a:rPr>
              <a:t>What is the Result?</a:t>
            </a:r>
          </a:p>
        </p:txBody>
      </p:sp>
      <p:cxnSp>
        <p:nvCxnSpPr>
          <p:cNvPr id="21" name="Straight Connector 20">
            <a:extLst>
              <a:ext uri="{FF2B5EF4-FFF2-40B4-BE49-F238E27FC236}">
                <a16:creationId xmlns:a16="http://schemas.microsoft.com/office/drawing/2014/main" id="{9F96F166-38CA-4A97-8DE7-B3D33F035531}"/>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31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22" presetClass="entr" presetSubtype="8"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par>
                                <p:cTn id="29" presetID="22" presetClass="entr" presetSubtype="8"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22" presetClass="entr" presetSubtype="8"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par>
                                <p:cTn id="40" presetID="22" presetClass="entr" presetSubtype="8"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2" grpId="0"/>
      <p:bldP spid="23" grpId="0"/>
      <p:bldP spid="24" grpId="0"/>
      <p:bldP spid="25" grpId="0"/>
      <p:bldP spid="26" grpId="0"/>
      <p:bldP spid="27"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67A33F-C49F-4DC9-B448-702A3A013568}"/>
              </a:ext>
            </a:extLst>
          </p:cNvPr>
          <p:cNvPicPr>
            <a:picLocks noChangeAspect="1"/>
          </p:cNvPicPr>
          <p:nvPr/>
        </p:nvPicPr>
        <p:blipFill>
          <a:blip r:embed="rId2"/>
          <a:stretch>
            <a:fillRect/>
          </a:stretch>
        </p:blipFill>
        <p:spPr>
          <a:xfrm>
            <a:off x="772834" y="743743"/>
            <a:ext cx="10646332" cy="5370513"/>
          </a:xfrm>
          <a:prstGeom prst="rect">
            <a:avLst/>
          </a:prstGeom>
        </p:spPr>
      </p:pic>
    </p:spTree>
    <p:extLst>
      <p:ext uri="{BB962C8B-B14F-4D97-AF65-F5344CB8AC3E}">
        <p14:creationId xmlns:p14="http://schemas.microsoft.com/office/powerpoint/2010/main" val="25646740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simpsons classroom">
            <a:extLst>
              <a:ext uri="{FF2B5EF4-FFF2-40B4-BE49-F238E27FC236}">
                <a16:creationId xmlns:a16="http://schemas.microsoft.com/office/drawing/2014/main" id="{DC27B4CA-C84C-4ABA-8437-F585E339D5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4EF3DC-F273-4442-A770-11EF2DFF1BC4}"/>
              </a:ext>
            </a:extLst>
          </p:cNvPr>
          <p:cNvSpPr txBox="1"/>
          <p:nvPr/>
        </p:nvSpPr>
        <p:spPr>
          <a:xfrm>
            <a:off x="0" y="4092603"/>
            <a:ext cx="12192000" cy="1200329"/>
          </a:xfrm>
          <a:prstGeom prst="rect">
            <a:avLst/>
          </a:prstGeom>
          <a:solidFill>
            <a:srgbClr val="FFFFFF">
              <a:alpha val="80000"/>
            </a:srgbClr>
          </a:solidFill>
        </p:spPr>
        <p:txBody>
          <a:bodyPr wrap="square" rtlCol="0">
            <a:spAutoFit/>
          </a:bodyPr>
          <a:lstStyle/>
          <a:p>
            <a:pPr algn="ctr"/>
            <a:r>
              <a:rPr lang="en-US" sz="7200" b="1" dirty="0"/>
              <a:t>Classes</a:t>
            </a:r>
          </a:p>
        </p:txBody>
      </p:sp>
    </p:spTree>
    <p:extLst>
      <p:ext uri="{BB962C8B-B14F-4D97-AF65-F5344CB8AC3E}">
        <p14:creationId xmlns:p14="http://schemas.microsoft.com/office/powerpoint/2010/main" val="17855095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D1F289-1671-4DD2-8938-670726139B39}"/>
              </a:ext>
            </a:extLst>
          </p:cNvPr>
          <p:cNvPicPr>
            <a:picLocks noChangeAspect="1"/>
          </p:cNvPicPr>
          <p:nvPr/>
        </p:nvPicPr>
        <p:blipFill>
          <a:blip r:embed="rId2"/>
          <a:stretch>
            <a:fillRect/>
          </a:stretch>
        </p:blipFill>
        <p:spPr>
          <a:xfrm>
            <a:off x="0" y="179067"/>
            <a:ext cx="12192000" cy="6499866"/>
          </a:xfrm>
          <a:prstGeom prst="rect">
            <a:avLst/>
          </a:prstGeom>
        </p:spPr>
      </p:pic>
      <p:sp>
        <p:nvSpPr>
          <p:cNvPr id="5" name="TextBox 4">
            <a:extLst>
              <a:ext uri="{FF2B5EF4-FFF2-40B4-BE49-F238E27FC236}">
                <a16:creationId xmlns:a16="http://schemas.microsoft.com/office/drawing/2014/main" id="{0581C95F-C419-4DA9-814A-500CB437E51E}"/>
              </a:ext>
            </a:extLst>
          </p:cNvPr>
          <p:cNvSpPr txBox="1"/>
          <p:nvPr/>
        </p:nvSpPr>
        <p:spPr>
          <a:xfrm>
            <a:off x="314036" y="5255491"/>
            <a:ext cx="7601528" cy="1200329"/>
          </a:xfrm>
          <a:prstGeom prst="rect">
            <a:avLst/>
          </a:prstGeom>
          <a:solidFill>
            <a:schemeClr val="bg1"/>
          </a:solidFill>
          <a:ln w="57150">
            <a:solidFill>
              <a:schemeClr val="accent6"/>
            </a:solidFill>
          </a:ln>
        </p:spPr>
        <p:txBody>
          <a:bodyPr wrap="square" rtlCol="0">
            <a:spAutoFit/>
          </a:bodyPr>
          <a:lstStyle/>
          <a:p>
            <a:pPr marL="342900" indent="-342900">
              <a:buFont typeface="Arial" panose="020B0604020202020204" pitchFamily="34" charset="0"/>
              <a:buChar char="•"/>
            </a:pPr>
            <a:r>
              <a:rPr lang="en-US" sz="2400" dirty="0"/>
              <a:t>We can see </a:t>
            </a:r>
            <a:r>
              <a:rPr lang="en-US" sz="2400" b="1" i="1" dirty="0"/>
              <a:t>everything</a:t>
            </a:r>
            <a:r>
              <a:rPr lang="en-US" sz="2400" dirty="0"/>
              <a:t> in the System Browser.</a:t>
            </a:r>
          </a:p>
          <a:p>
            <a:pPr marL="342900" indent="-342900">
              <a:buFont typeface="Arial" panose="020B0604020202020204" pitchFamily="34" charset="0"/>
              <a:buChar char="•"/>
            </a:pPr>
            <a:r>
              <a:rPr lang="en-US" sz="2400" dirty="0"/>
              <a:t>All classes, all methods, everything.</a:t>
            </a:r>
          </a:p>
          <a:p>
            <a:pPr marL="342900" indent="-342900">
              <a:buFont typeface="Arial" panose="020B0604020202020204" pitchFamily="34" charset="0"/>
              <a:buChar char="•"/>
            </a:pPr>
            <a:r>
              <a:rPr lang="en-US" sz="2400" dirty="0"/>
              <a:t>Here is the factorial method defined in the Integer class. </a:t>
            </a:r>
          </a:p>
        </p:txBody>
      </p:sp>
      <p:sp>
        <p:nvSpPr>
          <p:cNvPr id="7" name="TextBox 6">
            <a:extLst>
              <a:ext uri="{FF2B5EF4-FFF2-40B4-BE49-F238E27FC236}">
                <a16:creationId xmlns:a16="http://schemas.microsoft.com/office/drawing/2014/main" id="{C1EBA2AA-8248-4C64-A0BE-CEBB7129D536}"/>
              </a:ext>
            </a:extLst>
          </p:cNvPr>
          <p:cNvSpPr txBox="1"/>
          <p:nvPr/>
        </p:nvSpPr>
        <p:spPr>
          <a:xfrm>
            <a:off x="7712363" y="3556001"/>
            <a:ext cx="2244437" cy="461665"/>
          </a:xfrm>
          <a:prstGeom prst="rect">
            <a:avLst/>
          </a:prstGeom>
          <a:solidFill>
            <a:schemeClr val="bg1"/>
          </a:solidFill>
          <a:ln w="57150">
            <a:solidFill>
              <a:schemeClr val="accent1"/>
            </a:solidFill>
          </a:ln>
        </p:spPr>
        <p:txBody>
          <a:bodyPr wrap="square" rtlCol="0">
            <a:spAutoFit/>
          </a:bodyPr>
          <a:lstStyle/>
          <a:p>
            <a:pPr algn="ctr"/>
            <a:r>
              <a:rPr lang="en-US" sz="2400" dirty="0"/>
              <a:t>It’s recursive!</a:t>
            </a:r>
          </a:p>
        </p:txBody>
      </p:sp>
      <p:cxnSp>
        <p:nvCxnSpPr>
          <p:cNvPr id="9" name="Straight Arrow Connector 8">
            <a:extLst>
              <a:ext uri="{FF2B5EF4-FFF2-40B4-BE49-F238E27FC236}">
                <a16:creationId xmlns:a16="http://schemas.microsoft.com/office/drawing/2014/main" id="{350D45EA-0A11-4616-9BBB-F67E39511880}"/>
              </a:ext>
            </a:extLst>
          </p:cNvPr>
          <p:cNvCxnSpPr/>
          <p:nvPr/>
        </p:nvCxnSpPr>
        <p:spPr>
          <a:xfrm flipH="1">
            <a:off x="7721600" y="4027056"/>
            <a:ext cx="286327" cy="563418"/>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57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D1F289-1671-4DD2-8938-670726139B39}"/>
              </a:ext>
            </a:extLst>
          </p:cNvPr>
          <p:cNvPicPr>
            <a:picLocks noChangeAspect="1"/>
          </p:cNvPicPr>
          <p:nvPr/>
        </p:nvPicPr>
        <p:blipFill>
          <a:blip r:embed="rId2"/>
          <a:stretch>
            <a:fillRect/>
          </a:stretch>
        </p:blipFill>
        <p:spPr>
          <a:xfrm>
            <a:off x="0" y="179067"/>
            <a:ext cx="12192000" cy="6499866"/>
          </a:xfrm>
          <a:prstGeom prst="rect">
            <a:avLst/>
          </a:prstGeom>
        </p:spPr>
      </p:pic>
      <p:sp>
        <p:nvSpPr>
          <p:cNvPr id="3" name="TextBox 2">
            <a:extLst>
              <a:ext uri="{FF2B5EF4-FFF2-40B4-BE49-F238E27FC236}">
                <a16:creationId xmlns:a16="http://schemas.microsoft.com/office/drawing/2014/main" id="{A5B9B714-57AE-4E76-88D9-E9660488D60A}"/>
              </a:ext>
            </a:extLst>
          </p:cNvPr>
          <p:cNvSpPr txBox="1"/>
          <p:nvPr/>
        </p:nvSpPr>
        <p:spPr>
          <a:xfrm>
            <a:off x="2115127" y="2161309"/>
            <a:ext cx="7961746" cy="1569660"/>
          </a:xfrm>
          <a:prstGeom prst="rect">
            <a:avLst/>
          </a:prstGeom>
          <a:solidFill>
            <a:schemeClr val="bg1"/>
          </a:solidFill>
          <a:ln w="57150">
            <a:solidFill>
              <a:srgbClr val="C00000"/>
            </a:solidFill>
          </a:ln>
        </p:spPr>
        <p:txBody>
          <a:bodyPr wrap="square" rtlCol="0">
            <a:spAutoFit/>
          </a:bodyPr>
          <a:lstStyle/>
          <a:p>
            <a:r>
              <a:rPr lang="en-US" sz="2400" b="1" u="sng" dirty="0"/>
              <a:t>Be VERY careful fooling around in here! </a:t>
            </a:r>
          </a:p>
          <a:p>
            <a:pPr marL="342900" indent="-342900">
              <a:buFont typeface="Arial" panose="020B0604020202020204" pitchFamily="34" charset="0"/>
              <a:buChar char="•"/>
            </a:pPr>
            <a:r>
              <a:rPr lang="en-US" sz="2400" dirty="0"/>
              <a:t>You can change the behavior of built-in Smalltalk methods.</a:t>
            </a:r>
          </a:p>
          <a:p>
            <a:pPr marL="342900" indent="-342900">
              <a:buFont typeface="Arial" panose="020B0604020202020204" pitchFamily="34" charset="0"/>
              <a:buChar char="•"/>
            </a:pPr>
            <a:r>
              <a:rPr lang="en-US" sz="2400" dirty="0" err="1"/>
              <a:t>Pharo</a:t>
            </a:r>
            <a:r>
              <a:rPr lang="en-US" sz="2400" dirty="0"/>
              <a:t> itself is executing these methods live. </a:t>
            </a:r>
          </a:p>
          <a:p>
            <a:pPr marL="342900" indent="-342900">
              <a:buFont typeface="Arial" panose="020B0604020202020204" pitchFamily="34" charset="0"/>
              <a:buChar char="•"/>
            </a:pPr>
            <a:r>
              <a:rPr lang="en-US" sz="2400" dirty="0"/>
              <a:t>You can corrupt your </a:t>
            </a:r>
            <a:r>
              <a:rPr lang="en-US" sz="2400" dirty="0" err="1"/>
              <a:t>Pharo</a:t>
            </a:r>
            <a:r>
              <a:rPr lang="en-US" sz="2400" dirty="0"/>
              <a:t> image itself if you modify them.</a:t>
            </a:r>
          </a:p>
        </p:txBody>
      </p:sp>
    </p:spTree>
    <p:extLst>
      <p:ext uri="{BB962C8B-B14F-4D97-AF65-F5344CB8AC3E}">
        <p14:creationId xmlns:p14="http://schemas.microsoft.com/office/powerpoint/2010/main" val="110607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1726FC-31C7-4D6E-A0A4-D90E7B6EC65F}"/>
              </a:ext>
            </a:extLst>
          </p:cNvPr>
          <p:cNvPicPr>
            <a:picLocks noChangeAspect="1"/>
          </p:cNvPicPr>
          <p:nvPr/>
        </p:nvPicPr>
        <p:blipFill>
          <a:blip r:embed="rId2"/>
          <a:stretch>
            <a:fillRect/>
          </a:stretch>
        </p:blipFill>
        <p:spPr>
          <a:xfrm>
            <a:off x="0" y="179067"/>
            <a:ext cx="12192000" cy="6499866"/>
          </a:xfrm>
          <a:prstGeom prst="rect">
            <a:avLst/>
          </a:prstGeom>
        </p:spPr>
      </p:pic>
      <p:sp>
        <p:nvSpPr>
          <p:cNvPr id="5" name="TextBox 4">
            <a:extLst>
              <a:ext uri="{FF2B5EF4-FFF2-40B4-BE49-F238E27FC236}">
                <a16:creationId xmlns:a16="http://schemas.microsoft.com/office/drawing/2014/main" id="{87F15DBD-5460-461C-ABDD-279C60E27C68}"/>
              </a:ext>
            </a:extLst>
          </p:cNvPr>
          <p:cNvSpPr txBox="1"/>
          <p:nvPr/>
        </p:nvSpPr>
        <p:spPr>
          <a:xfrm>
            <a:off x="1060074" y="3674317"/>
            <a:ext cx="3874521" cy="830997"/>
          </a:xfrm>
          <a:prstGeom prst="rect">
            <a:avLst/>
          </a:prstGeom>
          <a:solidFill>
            <a:schemeClr val="bg1"/>
          </a:solidFill>
          <a:ln w="76200">
            <a:solidFill>
              <a:schemeClr val="accent2"/>
            </a:solidFill>
          </a:ln>
        </p:spPr>
        <p:txBody>
          <a:bodyPr wrap="square" rtlCol="0">
            <a:spAutoFit/>
          </a:bodyPr>
          <a:lstStyle/>
          <a:p>
            <a:pPr algn="ctr"/>
            <a:r>
              <a:rPr lang="en-US" sz="2400" dirty="0"/>
              <a:t>Right-click in class category list, select “New package”</a:t>
            </a:r>
          </a:p>
        </p:txBody>
      </p:sp>
      <p:sp>
        <p:nvSpPr>
          <p:cNvPr id="6" name="Oval 5">
            <a:extLst>
              <a:ext uri="{FF2B5EF4-FFF2-40B4-BE49-F238E27FC236}">
                <a16:creationId xmlns:a16="http://schemas.microsoft.com/office/drawing/2014/main" id="{A346D20C-A37A-4C26-A99A-0177A174D362}"/>
              </a:ext>
            </a:extLst>
          </p:cNvPr>
          <p:cNvSpPr/>
          <p:nvPr/>
        </p:nvSpPr>
        <p:spPr>
          <a:xfrm>
            <a:off x="3588461" y="982409"/>
            <a:ext cx="3745212" cy="2237226"/>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4C765554-F567-413D-8579-C840A4F2B159}"/>
              </a:ext>
            </a:extLst>
          </p:cNvPr>
          <p:cNvCxnSpPr>
            <a:cxnSpLocks/>
          </p:cNvCxnSpPr>
          <p:nvPr/>
        </p:nvCxnSpPr>
        <p:spPr>
          <a:xfrm flipV="1">
            <a:off x="3943929" y="2964873"/>
            <a:ext cx="341744" cy="709444"/>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BF41E8F-44B0-43D6-BDA7-C9BCC62BB89F}"/>
              </a:ext>
            </a:extLst>
          </p:cNvPr>
          <p:cNvSpPr txBox="1"/>
          <p:nvPr/>
        </p:nvSpPr>
        <p:spPr>
          <a:xfrm rot="21215943">
            <a:off x="219786" y="443800"/>
            <a:ext cx="2920575" cy="1077218"/>
          </a:xfrm>
          <a:prstGeom prst="rect">
            <a:avLst/>
          </a:prstGeom>
          <a:solidFill>
            <a:schemeClr val="bg1"/>
          </a:solidFill>
          <a:ln w="76200">
            <a:solidFill>
              <a:schemeClr val="accent1"/>
            </a:solidFill>
          </a:ln>
        </p:spPr>
        <p:txBody>
          <a:bodyPr wrap="square" rtlCol="0">
            <a:spAutoFit/>
          </a:bodyPr>
          <a:lstStyle/>
          <a:p>
            <a:pPr algn="ctr"/>
            <a:r>
              <a:rPr lang="en-US" sz="3200" b="1" dirty="0"/>
              <a:t>Let’s create our own class:</a:t>
            </a:r>
          </a:p>
        </p:txBody>
      </p:sp>
    </p:spTree>
    <p:extLst>
      <p:ext uri="{BB962C8B-B14F-4D97-AF65-F5344CB8AC3E}">
        <p14:creationId xmlns:p14="http://schemas.microsoft.com/office/powerpoint/2010/main" val="242528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i.imgur.com/2SJGq4c.jpg">
            <a:extLst>
              <a:ext uri="{FF2B5EF4-FFF2-40B4-BE49-F238E27FC236}">
                <a16:creationId xmlns:a16="http://schemas.microsoft.com/office/drawing/2014/main" id="{6957B7A3-AB43-4389-952B-BF6FB06F9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72C2C44-A22B-4843-8ADA-AE7FDCFA173C}"/>
              </a:ext>
            </a:extLst>
          </p:cNvPr>
          <p:cNvSpPr/>
          <p:nvPr/>
        </p:nvSpPr>
        <p:spPr>
          <a:xfrm>
            <a:off x="-1" y="0"/>
            <a:ext cx="12191999" cy="685800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376216" y="2296501"/>
            <a:ext cx="9439564" cy="2264998"/>
          </a:xfrm>
        </p:spPr>
        <p:txBody>
          <a:bodyPr>
            <a:noAutofit/>
          </a:bodyPr>
          <a:lstStyle/>
          <a:p>
            <a:pPr marL="0" indent="0">
              <a:buNone/>
            </a:pPr>
            <a:r>
              <a:rPr lang="en-US" b="1" dirty="0"/>
              <a:t>Midterm:</a:t>
            </a:r>
            <a:r>
              <a:rPr lang="en-US" dirty="0"/>
              <a:t> 		25%   	  Class #6 (Oct 19)</a:t>
            </a:r>
          </a:p>
          <a:p>
            <a:pPr marL="0" indent="0">
              <a:buNone/>
            </a:pPr>
            <a:r>
              <a:rPr lang="en-US" b="1" dirty="0"/>
              <a:t>Final:</a:t>
            </a:r>
            <a:r>
              <a:rPr lang="en-US" dirty="0"/>
              <a:t> 			35%  	  Last class (Dec 7)</a:t>
            </a:r>
          </a:p>
          <a:p>
            <a:pPr marL="0" indent="0">
              <a:buNone/>
            </a:pPr>
            <a:r>
              <a:rPr lang="en-US" b="1" dirty="0"/>
              <a:t>Labs: 			</a:t>
            </a:r>
            <a:r>
              <a:rPr lang="en-US" dirty="0"/>
              <a:t>20%	  8 labs, two per language, 2.5% each</a:t>
            </a:r>
          </a:p>
          <a:p>
            <a:pPr marL="0" indent="0">
              <a:buNone/>
            </a:pPr>
            <a:r>
              <a:rPr lang="en-US" b="1" dirty="0"/>
              <a:t>Assignments: 	</a:t>
            </a:r>
            <a:r>
              <a:rPr lang="en-US" dirty="0"/>
              <a:t>20%	  One per language, complete 2 of 4</a:t>
            </a:r>
          </a:p>
        </p:txBody>
      </p:sp>
      <p:cxnSp>
        <p:nvCxnSpPr>
          <p:cNvPr id="8" name="Straight Connector 7">
            <a:extLst>
              <a:ext uri="{FF2B5EF4-FFF2-40B4-BE49-F238E27FC236}">
                <a16:creationId xmlns:a16="http://schemas.microsoft.com/office/drawing/2014/main" id="{2DE495C1-C4B1-49C0-8D51-E5374CAB1E70}"/>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DE8EA0A9-D05C-41AD-8F3C-F3612813E7D6}"/>
              </a:ext>
            </a:extLst>
          </p:cNvPr>
          <p:cNvSpPr>
            <a:spLocks noGrp="1"/>
          </p:cNvSpPr>
          <p:nvPr>
            <p:ph type="title"/>
          </p:nvPr>
        </p:nvSpPr>
        <p:spPr>
          <a:xfrm>
            <a:off x="838200" y="8299"/>
            <a:ext cx="10515600" cy="1325563"/>
          </a:xfrm>
        </p:spPr>
        <p:txBody>
          <a:bodyPr>
            <a:normAutofit/>
          </a:bodyPr>
          <a:lstStyle/>
          <a:p>
            <a:pPr algn="ctr"/>
            <a:r>
              <a:rPr lang="en-US" sz="4000" b="1" dirty="0">
                <a:latin typeface="+mn-lt"/>
              </a:rPr>
              <a:t>Evaluation</a:t>
            </a:r>
            <a:endParaRPr lang="en-US" sz="2800" b="1" dirty="0">
              <a:latin typeface="+mn-lt"/>
            </a:endParaRPr>
          </a:p>
        </p:txBody>
      </p:sp>
    </p:spTree>
    <p:extLst>
      <p:ext uri="{BB962C8B-B14F-4D97-AF65-F5344CB8AC3E}">
        <p14:creationId xmlns:p14="http://schemas.microsoft.com/office/powerpoint/2010/main" val="307896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3E1749-B7FD-4485-86C5-8474237B52C1}"/>
              </a:ext>
            </a:extLst>
          </p:cNvPr>
          <p:cNvPicPr>
            <a:picLocks noChangeAspect="1"/>
          </p:cNvPicPr>
          <p:nvPr/>
        </p:nvPicPr>
        <p:blipFill>
          <a:blip r:embed="rId2"/>
          <a:stretch>
            <a:fillRect/>
          </a:stretch>
        </p:blipFill>
        <p:spPr>
          <a:xfrm>
            <a:off x="0" y="179067"/>
            <a:ext cx="12192000" cy="6499866"/>
          </a:xfrm>
          <a:prstGeom prst="rect">
            <a:avLst/>
          </a:prstGeom>
        </p:spPr>
      </p:pic>
      <p:sp>
        <p:nvSpPr>
          <p:cNvPr id="5" name="Rectangle 4">
            <a:extLst>
              <a:ext uri="{FF2B5EF4-FFF2-40B4-BE49-F238E27FC236}">
                <a16:creationId xmlns:a16="http://schemas.microsoft.com/office/drawing/2014/main" id="{0838FE62-8785-4EDB-8B5F-DCA36A472738}"/>
              </a:ext>
            </a:extLst>
          </p:cNvPr>
          <p:cNvSpPr/>
          <p:nvPr/>
        </p:nvSpPr>
        <p:spPr>
          <a:xfrm>
            <a:off x="4248727" y="1911927"/>
            <a:ext cx="4248728" cy="1348509"/>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453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9C099-0289-41AD-81BC-7306B3036A45}"/>
              </a:ext>
            </a:extLst>
          </p:cNvPr>
          <p:cNvPicPr>
            <a:picLocks noChangeAspect="1"/>
          </p:cNvPicPr>
          <p:nvPr/>
        </p:nvPicPr>
        <p:blipFill>
          <a:blip r:embed="rId2"/>
          <a:stretch>
            <a:fillRect/>
          </a:stretch>
        </p:blipFill>
        <p:spPr>
          <a:xfrm>
            <a:off x="5975927" y="257564"/>
            <a:ext cx="6216073" cy="6600436"/>
          </a:xfrm>
          <a:prstGeom prst="rect">
            <a:avLst/>
          </a:prstGeom>
        </p:spPr>
      </p:pic>
      <p:cxnSp>
        <p:nvCxnSpPr>
          <p:cNvPr id="9" name="Straight Arrow Connector 8">
            <a:extLst>
              <a:ext uri="{FF2B5EF4-FFF2-40B4-BE49-F238E27FC236}">
                <a16:creationId xmlns:a16="http://schemas.microsoft.com/office/drawing/2014/main" id="{095DA61B-8FE6-4002-9EF2-0C5278D908CB}"/>
              </a:ext>
            </a:extLst>
          </p:cNvPr>
          <p:cNvCxnSpPr/>
          <p:nvPr/>
        </p:nvCxnSpPr>
        <p:spPr>
          <a:xfrm>
            <a:off x="4729018" y="2632363"/>
            <a:ext cx="148705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F67A03F-8F8A-45AF-9D9D-0836104D8551}"/>
              </a:ext>
            </a:extLst>
          </p:cNvPr>
          <p:cNvSpPr txBox="1"/>
          <p:nvPr/>
        </p:nvSpPr>
        <p:spPr>
          <a:xfrm>
            <a:off x="1136073" y="2401530"/>
            <a:ext cx="3592945" cy="461665"/>
          </a:xfrm>
          <a:prstGeom prst="rect">
            <a:avLst/>
          </a:prstGeom>
          <a:noFill/>
          <a:ln w="57150">
            <a:solidFill>
              <a:schemeClr val="accent6"/>
            </a:solidFill>
          </a:ln>
        </p:spPr>
        <p:txBody>
          <a:bodyPr wrap="square" rtlCol="0">
            <a:spAutoFit/>
          </a:bodyPr>
          <a:lstStyle/>
          <a:p>
            <a:pPr algn="ctr"/>
            <a:r>
              <a:rPr lang="en-US" sz="2400" dirty="0"/>
              <a:t>Select your new package</a:t>
            </a:r>
          </a:p>
        </p:txBody>
      </p:sp>
      <p:sp>
        <p:nvSpPr>
          <p:cNvPr id="11" name="Rectangle 10">
            <a:extLst>
              <a:ext uri="{FF2B5EF4-FFF2-40B4-BE49-F238E27FC236}">
                <a16:creationId xmlns:a16="http://schemas.microsoft.com/office/drawing/2014/main" id="{88090E7D-CB1D-4B16-8F2D-4E684B4AD676}"/>
              </a:ext>
            </a:extLst>
          </p:cNvPr>
          <p:cNvSpPr/>
          <p:nvPr/>
        </p:nvSpPr>
        <p:spPr>
          <a:xfrm>
            <a:off x="5911271" y="4414983"/>
            <a:ext cx="4082472" cy="1597883"/>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88275EF-B367-451C-A49F-019AB69BD564}"/>
              </a:ext>
            </a:extLst>
          </p:cNvPr>
          <p:cNvSpPr txBox="1"/>
          <p:nvPr/>
        </p:nvSpPr>
        <p:spPr>
          <a:xfrm>
            <a:off x="646543" y="4416233"/>
            <a:ext cx="5264728" cy="1200329"/>
          </a:xfrm>
          <a:prstGeom prst="rect">
            <a:avLst/>
          </a:prstGeom>
          <a:solidFill>
            <a:schemeClr val="bg1"/>
          </a:solidFill>
          <a:ln w="57150">
            <a:solidFill>
              <a:schemeClr val="accent2"/>
            </a:solidFill>
          </a:ln>
        </p:spPr>
        <p:txBody>
          <a:bodyPr wrap="square" rtlCol="0">
            <a:spAutoFit/>
          </a:bodyPr>
          <a:lstStyle/>
          <a:p>
            <a:pPr marL="342900" indent="-342900">
              <a:buFont typeface="Arial" panose="020B0604020202020204" pitchFamily="34" charset="0"/>
              <a:buChar char="•"/>
            </a:pPr>
            <a:r>
              <a:rPr lang="en-US" sz="2400" dirty="0"/>
              <a:t>Under “New class” is a class template</a:t>
            </a:r>
          </a:p>
          <a:p>
            <a:pPr marL="342900" indent="-342900">
              <a:buFont typeface="Arial" panose="020B0604020202020204" pitchFamily="34" charset="0"/>
              <a:buChar char="•"/>
            </a:pPr>
            <a:r>
              <a:rPr lang="en-US" sz="2400" dirty="0"/>
              <a:t>Give your subclass a catchy name</a:t>
            </a:r>
          </a:p>
          <a:p>
            <a:pPr marL="342900" indent="-342900">
              <a:buFont typeface="Arial" panose="020B0604020202020204" pitchFamily="34" charset="0"/>
              <a:buChar char="•"/>
            </a:pPr>
            <a:r>
              <a:rPr lang="en-US" sz="2400" dirty="0"/>
              <a:t>Ctrl-S to save</a:t>
            </a:r>
          </a:p>
        </p:txBody>
      </p:sp>
    </p:spTree>
    <p:extLst>
      <p:ext uri="{BB962C8B-B14F-4D97-AF65-F5344CB8AC3E}">
        <p14:creationId xmlns:p14="http://schemas.microsoft.com/office/powerpoint/2010/main" val="361694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heel(1)">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bg/>
                                          </p:spTgt>
                                        </p:tgtEl>
                                        <p:attrNameLst>
                                          <p:attrName>style.visibility</p:attrName>
                                        </p:attrNameLst>
                                      </p:cBhvr>
                                      <p:to>
                                        <p:strVal val="visible"/>
                                      </p:to>
                                    </p:set>
                                    <p:animEffect transition="in" filter="fade">
                                      <p:cBhvr>
                                        <p:cTn id="22" dur="500"/>
                                        <p:tgtEl>
                                          <p:spTgt spid="12">
                                            <p:bg/>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fade">
                                      <p:cBhvr>
                                        <p:cTn id="27" dur="500"/>
                                        <p:tgtEl>
                                          <p:spTgt spid="1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xEl>
                                              <p:pRg st="1" end="1"/>
                                            </p:txEl>
                                          </p:spTgt>
                                        </p:tgtEl>
                                        <p:attrNameLst>
                                          <p:attrName>style.visibility</p:attrName>
                                        </p:attrNameLst>
                                      </p:cBhvr>
                                      <p:to>
                                        <p:strVal val="visible"/>
                                      </p:to>
                                    </p:set>
                                    <p:animEffect transition="in" filter="fade">
                                      <p:cBhvr>
                                        <p:cTn id="32" dur="500"/>
                                        <p:tgtEl>
                                          <p:spTgt spid="1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xEl>
                                              <p:pRg st="2" end="2"/>
                                            </p:txEl>
                                          </p:spTgt>
                                        </p:tgtEl>
                                        <p:attrNameLst>
                                          <p:attrName>style.visibility</p:attrName>
                                        </p:attrNameLst>
                                      </p:cBhvr>
                                      <p:to>
                                        <p:strVal val="visible"/>
                                      </p:to>
                                    </p:set>
                                    <p:animEffect transition="in" filter="fade">
                                      <p:cBhvr>
                                        <p:cTn id="3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build="p"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BF3D79-2EF6-4DF9-836C-215A8F90E8BA}"/>
              </a:ext>
            </a:extLst>
          </p:cNvPr>
          <p:cNvPicPr>
            <a:picLocks noChangeAspect="1"/>
          </p:cNvPicPr>
          <p:nvPr/>
        </p:nvPicPr>
        <p:blipFill>
          <a:blip r:embed="rId2"/>
          <a:stretch>
            <a:fillRect/>
          </a:stretch>
        </p:blipFill>
        <p:spPr>
          <a:xfrm>
            <a:off x="496887" y="246798"/>
            <a:ext cx="9210531" cy="6364403"/>
          </a:xfrm>
          <a:prstGeom prst="rect">
            <a:avLst/>
          </a:prstGeom>
        </p:spPr>
      </p:pic>
      <p:sp>
        <p:nvSpPr>
          <p:cNvPr id="6" name="Rectangle 5">
            <a:extLst>
              <a:ext uri="{FF2B5EF4-FFF2-40B4-BE49-F238E27FC236}">
                <a16:creationId xmlns:a16="http://schemas.microsoft.com/office/drawing/2014/main" id="{67847914-FFBE-46C6-AA61-51ADAF307CDA}"/>
              </a:ext>
            </a:extLst>
          </p:cNvPr>
          <p:cNvSpPr/>
          <p:nvPr/>
        </p:nvSpPr>
        <p:spPr>
          <a:xfrm>
            <a:off x="3731491" y="3223492"/>
            <a:ext cx="3103418" cy="3602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BC0D0D9-DB44-483F-A1EB-33E5D8C7238B}"/>
              </a:ext>
            </a:extLst>
          </p:cNvPr>
          <p:cNvSpPr txBox="1"/>
          <p:nvPr/>
        </p:nvSpPr>
        <p:spPr>
          <a:xfrm>
            <a:off x="4581236" y="2761827"/>
            <a:ext cx="6345381" cy="461665"/>
          </a:xfrm>
          <a:prstGeom prst="rect">
            <a:avLst/>
          </a:prstGeom>
          <a:solidFill>
            <a:schemeClr val="bg1"/>
          </a:solidFill>
          <a:ln w="57150">
            <a:solidFill>
              <a:srgbClr val="C00000"/>
            </a:solidFill>
          </a:ln>
        </p:spPr>
        <p:txBody>
          <a:bodyPr wrap="square" rtlCol="0">
            <a:spAutoFit/>
          </a:bodyPr>
          <a:lstStyle/>
          <a:p>
            <a:pPr algn="ctr"/>
            <a:r>
              <a:rPr lang="en-US" sz="2400" dirty="0"/>
              <a:t>We can add instance or class methods/variables</a:t>
            </a:r>
          </a:p>
        </p:txBody>
      </p:sp>
    </p:spTree>
    <p:extLst>
      <p:ext uri="{BB962C8B-B14F-4D97-AF65-F5344CB8AC3E}">
        <p14:creationId xmlns:p14="http://schemas.microsoft.com/office/powerpoint/2010/main" val="262306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1A8FF-B511-4B23-9BF0-4D1BA2BAE298}"/>
              </a:ext>
            </a:extLst>
          </p:cNvPr>
          <p:cNvPicPr>
            <a:picLocks noChangeAspect="1"/>
          </p:cNvPicPr>
          <p:nvPr/>
        </p:nvPicPr>
        <p:blipFill>
          <a:blip r:embed="rId2"/>
          <a:stretch>
            <a:fillRect/>
          </a:stretch>
        </p:blipFill>
        <p:spPr>
          <a:xfrm>
            <a:off x="0" y="179067"/>
            <a:ext cx="12192000" cy="6499866"/>
          </a:xfrm>
          <a:prstGeom prst="rect">
            <a:avLst/>
          </a:prstGeom>
        </p:spPr>
      </p:pic>
      <p:sp>
        <p:nvSpPr>
          <p:cNvPr id="5" name="TextBox 4">
            <a:extLst>
              <a:ext uri="{FF2B5EF4-FFF2-40B4-BE49-F238E27FC236}">
                <a16:creationId xmlns:a16="http://schemas.microsoft.com/office/drawing/2014/main" id="{1B1412F2-CED5-4E0A-8B11-239A869D5B5B}"/>
              </a:ext>
            </a:extLst>
          </p:cNvPr>
          <p:cNvSpPr txBox="1"/>
          <p:nvPr/>
        </p:nvSpPr>
        <p:spPr>
          <a:xfrm rot="21229247">
            <a:off x="267854" y="572654"/>
            <a:ext cx="2900218" cy="830997"/>
          </a:xfrm>
          <a:prstGeom prst="rect">
            <a:avLst/>
          </a:prstGeom>
          <a:solidFill>
            <a:schemeClr val="bg1"/>
          </a:solidFill>
          <a:ln w="57150">
            <a:solidFill>
              <a:schemeClr val="accent1"/>
            </a:solidFill>
          </a:ln>
        </p:spPr>
        <p:txBody>
          <a:bodyPr wrap="square" rtlCol="0">
            <a:spAutoFit/>
          </a:bodyPr>
          <a:lstStyle/>
          <a:p>
            <a:pPr algn="ctr"/>
            <a:r>
              <a:rPr lang="en-US" sz="2400" b="1" dirty="0"/>
              <a:t>Let’s create a new instance method:</a:t>
            </a:r>
          </a:p>
        </p:txBody>
      </p:sp>
      <p:cxnSp>
        <p:nvCxnSpPr>
          <p:cNvPr id="7" name="Straight Arrow Connector 6">
            <a:extLst>
              <a:ext uri="{FF2B5EF4-FFF2-40B4-BE49-F238E27FC236}">
                <a16:creationId xmlns:a16="http://schemas.microsoft.com/office/drawing/2014/main" id="{6415E921-0EDD-4509-B82F-1EA95B14C2B9}"/>
              </a:ext>
            </a:extLst>
          </p:cNvPr>
          <p:cNvCxnSpPr/>
          <p:nvPr/>
        </p:nvCxnSpPr>
        <p:spPr>
          <a:xfrm>
            <a:off x="6465455" y="2336801"/>
            <a:ext cx="424872" cy="107372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AF1EB3C-9800-4DF5-A934-91D5179EC43A}"/>
              </a:ext>
            </a:extLst>
          </p:cNvPr>
          <p:cNvCxnSpPr>
            <a:cxnSpLocks/>
          </p:cNvCxnSpPr>
          <p:nvPr/>
        </p:nvCxnSpPr>
        <p:spPr>
          <a:xfrm flipH="1">
            <a:off x="9162473" y="1025239"/>
            <a:ext cx="1080655"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86C2FC0-CC6D-41E5-ADA2-A0D277F724E1}"/>
              </a:ext>
            </a:extLst>
          </p:cNvPr>
          <p:cNvSpPr/>
          <p:nvPr/>
        </p:nvSpPr>
        <p:spPr>
          <a:xfrm>
            <a:off x="3897745" y="3860799"/>
            <a:ext cx="8238836" cy="251228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364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AC9796-5D71-4C84-9CAC-2EDE284E6A3B}"/>
              </a:ext>
            </a:extLst>
          </p:cNvPr>
          <p:cNvPicPr>
            <a:picLocks noChangeAspect="1"/>
          </p:cNvPicPr>
          <p:nvPr/>
        </p:nvPicPr>
        <p:blipFill rotWithShape="1">
          <a:blip r:embed="rId2"/>
          <a:srcRect t="34621" r="15794"/>
          <a:stretch/>
        </p:blipFill>
        <p:spPr>
          <a:xfrm>
            <a:off x="225208" y="0"/>
            <a:ext cx="11966792" cy="6405532"/>
          </a:xfrm>
          <a:prstGeom prst="rect">
            <a:avLst/>
          </a:prstGeom>
        </p:spPr>
      </p:pic>
      <p:sp>
        <p:nvSpPr>
          <p:cNvPr id="3" name="TextBox 2">
            <a:extLst>
              <a:ext uri="{FF2B5EF4-FFF2-40B4-BE49-F238E27FC236}">
                <a16:creationId xmlns:a16="http://schemas.microsoft.com/office/drawing/2014/main" id="{9A649CA3-C491-441D-B86D-2FA57C4E291F}"/>
              </a:ext>
            </a:extLst>
          </p:cNvPr>
          <p:cNvSpPr txBox="1"/>
          <p:nvPr/>
        </p:nvSpPr>
        <p:spPr>
          <a:xfrm>
            <a:off x="3796145" y="2161307"/>
            <a:ext cx="4729018" cy="461665"/>
          </a:xfrm>
          <a:prstGeom prst="rect">
            <a:avLst/>
          </a:prstGeom>
          <a:solidFill>
            <a:schemeClr val="bg1"/>
          </a:solidFill>
          <a:ln w="57150">
            <a:solidFill>
              <a:schemeClr val="accent2"/>
            </a:solidFill>
          </a:ln>
        </p:spPr>
        <p:txBody>
          <a:bodyPr wrap="square" rtlCol="0">
            <a:spAutoFit/>
          </a:bodyPr>
          <a:lstStyle/>
          <a:p>
            <a:pPr algn="ctr"/>
            <a:r>
              <a:rPr lang="en-US" sz="2400" dirty="0"/>
              <a:t>Keyword message, one argument</a:t>
            </a:r>
          </a:p>
        </p:txBody>
      </p:sp>
      <p:cxnSp>
        <p:nvCxnSpPr>
          <p:cNvPr id="5" name="Straight Arrow Connector 4">
            <a:extLst>
              <a:ext uri="{FF2B5EF4-FFF2-40B4-BE49-F238E27FC236}">
                <a16:creationId xmlns:a16="http://schemas.microsoft.com/office/drawing/2014/main" id="{C7E032B3-45E3-442D-B5F5-E521A3D05F28}"/>
              </a:ext>
            </a:extLst>
          </p:cNvPr>
          <p:cNvCxnSpPr>
            <a:cxnSpLocks/>
            <a:stCxn id="3" idx="1"/>
          </p:cNvCxnSpPr>
          <p:nvPr/>
        </p:nvCxnSpPr>
        <p:spPr>
          <a:xfrm flipH="1">
            <a:off x="3094183" y="2392140"/>
            <a:ext cx="701962"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8D7A2B6-E3AF-4B53-90F2-6945F98DB6D5}"/>
              </a:ext>
            </a:extLst>
          </p:cNvPr>
          <p:cNvSpPr txBox="1"/>
          <p:nvPr/>
        </p:nvSpPr>
        <p:spPr>
          <a:xfrm>
            <a:off x="3796145" y="3395427"/>
            <a:ext cx="3777673" cy="461665"/>
          </a:xfrm>
          <a:prstGeom prst="rect">
            <a:avLst/>
          </a:prstGeom>
          <a:solidFill>
            <a:schemeClr val="bg1"/>
          </a:solidFill>
          <a:ln w="57150">
            <a:solidFill>
              <a:schemeClr val="accent1"/>
            </a:solidFill>
          </a:ln>
        </p:spPr>
        <p:txBody>
          <a:bodyPr wrap="square" rtlCol="0">
            <a:spAutoFit/>
          </a:bodyPr>
          <a:lstStyle/>
          <a:p>
            <a:pPr algn="ctr"/>
            <a:r>
              <a:rPr lang="en-US" sz="2400" dirty="0"/>
              <a:t>One temporary variable</a:t>
            </a:r>
          </a:p>
        </p:txBody>
      </p:sp>
      <p:cxnSp>
        <p:nvCxnSpPr>
          <p:cNvPr id="7" name="Straight Arrow Connector 6">
            <a:extLst>
              <a:ext uri="{FF2B5EF4-FFF2-40B4-BE49-F238E27FC236}">
                <a16:creationId xmlns:a16="http://schemas.microsoft.com/office/drawing/2014/main" id="{20AF1BA5-EAE2-4563-96FC-BC977C675817}"/>
              </a:ext>
            </a:extLst>
          </p:cNvPr>
          <p:cNvCxnSpPr>
            <a:cxnSpLocks/>
            <a:stCxn id="6" idx="1"/>
          </p:cNvCxnSpPr>
          <p:nvPr/>
        </p:nvCxnSpPr>
        <p:spPr>
          <a:xfrm flipH="1">
            <a:off x="2235201" y="3626260"/>
            <a:ext cx="156094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E6E3790-3491-4653-8DE2-FDFD16A062A4}"/>
              </a:ext>
            </a:extLst>
          </p:cNvPr>
          <p:cNvSpPr txBox="1"/>
          <p:nvPr/>
        </p:nvSpPr>
        <p:spPr>
          <a:xfrm>
            <a:off x="3796145" y="4640401"/>
            <a:ext cx="3777673" cy="461665"/>
          </a:xfrm>
          <a:prstGeom prst="rect">
            <a:avLst/>
          </a:prstGeom>
          <a:solidFill>
            <a:schemeClr val="bg1"/>
          </a:solidFill>
          <a:ln w="57150">
            <a:solidFill>
              <a:schemeClr val="accent6"/>
            </a:solidFill>
          </a:ln>
        </p:spPr>
        <p:txBody>
          <a:bodyPr wrap="square" rtlCol="0">
            <a:spAutoFit/>
          </a:bodyPr>
          <a:lstStyle/>
          <a:p>
            <a:pPr algn="ctr"/>
            <a:r>
              <a:rPr lang="en-US" sz="2400" b="1" dirty="0">
                <a:latin typeface="Consolas" panose="020B0609020204030204" pitchFamily="49" charset="0"/>
              </a:rPr>
              <a:t>^</a:t>
            </a:r>
            <a:r>
              <a:rPr lang="en-US" sz="2400" dirty="0"/>
              <a:t> used to return object</a:t>
            </a:r>
          </a:p>
        </p:txBody>
      </p:sp>
      <p:cxnSp>
        <p:nvCxnSpPr>
          <p:cNvPr id="11" name="Straight Arrow Connector 10">
            <a:extLst>
              <a:ext uri="{FF2B5EF4-FFF2-40B4-BE49-F238E27FC236}">
                <a16:creationId xmlns:a16="http://schemas.microsoft.com/office/drawing/2014/main" id="{05171D96-F957-4496-8A88-FFC473C58BCE}"/>
              </a:ext>
            </a:extLst>
          </p:cNvPr>
          <p:cNvCxnSpPr>
            <a:cxnSpLocks/>
            <a:stCxn id="10" idx="1"/>
          </p:cNvCxnSpPr>
          <p:nvPr/>
        </p:nvCxnSpPr>
        <p:spPr>
          <a:xfrm flipH="1">
            <a:off x="2152073" y="4871234"/>
            <a:ext cx="1644072"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16E7F06-9F64-441E-92BE-F3AB3123EF78}"/>
              </a:ext>
            </a:extLst>
          </p:cNvPr>
          <p:cNvSpPr txBox="1"/>
          <p:nvPr/>
        </p:nvSpPr>
        <p:spPr>
          <a:xfrm rot="21229247">
            <a:off x="9031201" y="4785324"/>
            <a:ext cx="2724339" cy="584775"/>
          </a:xfrm>
          <a:prstGeom prst="rect">
            <a:avLst/>
          </a:prstGeom>
          <a:solidFill>
            <a:schemeClr val="bg1"/>
          </a:solidFill>
          <a:ln w="57150">
            <a:solidFill>
              <a:srgbClr val="C00000"/>
            </a:solidFill>
          </a:ln>
        </p:spPr>
        <p:txBody>
          <a:bodyPr wrap="square" rtlCol="0">
            <a:spAutoFit/>
          </a:bodyPr>
          <a:lstStyle/>
          <a:p>
            <a:pPr algn="ctr"/>
            <a:r>
              <a:rPr lang="en-US" sz="3200" b="1" dirty="0"/>
              <a:t>Ctrl-S to save</a:t>
            </a:r>
          </a:p>
        </p:txBody>
      </p:sp>
    </p:spTree>
    <p:extLst>
      <p:ext uri="{BB962C8B-B14F-4D97-AF65-F5344CB8AC3E}">
        <p14:creationId xmlns:p14="http://schemas.microsoft.com/office/powerpoint/2010/main" val="133423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righ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0" grpId="0" animBg="1"/>
      <p:bldP spid="1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726DFF-B718-4872-BFAC-B834AC95FB3E}"/>
              </a:ext>
            </a:extLst>
          </p:cNvPr>
          <p:cNvPicPr>
            <a:picLocks noChangeAspect="1"/>
          </p:cNvPicPr>
          <p:nvPr/>
        </p:nvPicPr>
        <p:blipFill rotWithShape="1">
          <a:blip r:embed="rId2"/>
          <a:srcRect r="30833" b="15505"/>
          <a:stretch/>
        </p:blipFill>
        <p:spPr>
          <a:xfrm>
            <a:off x="1958109" y="192937"/>
            <a:ext cx="10233891" cy="6665063"/>
          </a:xfrm>
          <a:prstGeom prst="rect">
            <a:avLst/>
          </a:prstGeom>
        </p:spPr>
      </p:pic>
      <p:sp>
        <p:nvSpPr>
          <p:cNvPr id="3" name="Rectangle: Rounded Corners 2">
            <a:extLst>
              <a:ext uri="{FF2B5EF4-FFF2-40B4-BE49-F238E27FC236}">
                <a16:creationId xmlns:a16="http://schemas.microsoft.com/office/drawing/2014/main" id="{ACFE5B03-E84B-490A-A150-7B98ED8B089F}"/>
              </a:ext>
            </a:extLst>
          </p:cNvPr>
          <p:cNvSpPr/>
          <p:nvPr/>
        </p:nvSpPr>
        <p:spPr>
          <a:xfrm>
            <a:off x="1967344" y="1871114"/>
            <a:ext cx="1607127" cy="341745"/>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358CCB0-D8CC-4710-AAF3-ABCE5A745AAD}"/>
              </a:ext>
            </a:extLst>
          </p:cNvPr>
          <p:cNvSpPr txBox="1"/>
          <p:nvPr/>
        </p:nvSpPr>
        <p:spPr>
          <a:xfrm>
            <a:off x="2775526" y="1040117"/>
            <a:ext cx="5107709" cy="830997"/>
          </a:xfrm>
          <a:prstGeom prst="rect">
            <a:avLst/>
          </a:prstGeom>
          <a:solidFill>
            <a:schemeClr val="bg1"/>
          </a:solidFill>
          <a:ln w="57150">
            <a:solidFill>
              <a:srgbClr val="C00000"/>
            </a:solidFill>
          </a:ln>
        </p:spPr>
        <p:txBody>
          <a:bodyPr wrap="square" rtlCol="0">
            <a:spAutoFit/>
          </a:bodyPr>
          <a:lstStyle/>
          <a:p>
            <a:pPr marL="342900" indent="-342900">
              <a:buFont typeface="Arial" panose="020B0604020202020204" pitchFamily="34" charset="0"/>
              <a:buChar char="•"/>
            </a:pPr>
            <a:r>
              <a:rPr lang="en-US" sz="2400" dirty="0"/>
              <a:t>We didn’t implement a </a:t>
            </a:r>
            <a:r>
              <a:rPr lang="en-US" sz="2400" b="1" dirty="0">
                <a:latin typeface="Consolas" panose="020B0609020204030204" pitchFamily="49" charset="0"/>
              </a:rPr>
              <a:t>new</a:t>
            </a:r>
            <a:r>
              <a:rPr lang="en-US" sz="2400" dirty="0"/>
              <a:t> method</a:t>
            </a:r>
          </a:p>
          <a:p>
            <a:pPr marL="342900" indent="-342900">
              <a:buFont typeface="Arial" panose="020B0604020202020204" pitchFamily="34" charset="0"/>
              <a:buChar char="•"/>
            </a:pPr>
            <a:r>
              <a:rPr lang="en-US" sz="2400" b="1" dirty="0">
                <a:latin typeface="Consolas" panose="020B0609020204030204" pitchFamily="49" charset="0"/>
              </a:rPr>
              <a:t>Lab1</a:t>
            </a:r>
            <a:r>
              <a:rPr lang="en-US" sz="2400" dirty="0"/>
              <a:t> inherits it from </a:t>
            </a:r>
            <a:r>
              <a:rPr lang="en-US" sz="2400" b="1" dirty="0">
                <a:latin typeface="Consolas" panose="020B0609020204030204" pitchFamily="49" charset="0"/>
              </a:rPr>
              <a:t>Object</a:t>
            </a:r>
          </a:p>
        </p:txBody>
      </p:sp>
      <p:sp>
        <p:nvSpPr>
          <p:cNvPr id="5" name="Left Brace 4">
            <a:extLst>
              <a:ext uri="{FF2B5EF4-FFF2-40B4-BE49-F238E27FC236}">
                <a16:creationId xmlns:a16="http://schemas.microsoft.com/office/drawing/2014/main" id="{A5FCBA49-0E70-4CC4-96EA-085C11B892DF}"/>
              </a:ext>
            </a:extLst>
          </p:cNvPr>
          <p:cNvSpPr/>
          <p:nvPr/>
        </p:nvSpPr>
        <p:spPr>
          <a:xfrm rot="16200000">
            <a:off x="3842328" y="1052946"/>
            <a:ext cx="360218" cy="3833091"/>
          </a:xfrm>
          <a:prstGeom prst="leftBrace">
            <a:avLst>
              <a:gd name="adj1" fmla="val 23718"/>
              <a:gd name="adj2" fmla="val 50000"/>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09D0B26-EA36-4375-8836-A09A975B3444}"/>
              </a:ext>
            </a:extLst>
          </p:cNvPr>
          <p:cNvCxnSpPr/>
          <p:nvPr/>
        </p:nvCxnSpPr>
        <p:spPr>
          <a:xfrm>
            <a:off x="831271" y="4950690"/>
            <a:ext cx="1228436"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04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fade">
                                      <p:cBhvr>
                                        <p:cTn id="12" dur="500"/>
                                        <p:tgtEl>
                                          <p:spTgt spid="4">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animBg="1"/>
      <p:bldP spid="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B708A3-8494-4DAF-ACDE-E4BB9C0CC0D4}"/>
              </a:ext>
            </a:extLst>
          </p:cNvPr>
          <p:cNvSpPr/>
          <p:nvPr/>
        </p:nvSpPr>
        <p:spPr>
          <a:xfrm>
            <a:off x="3022533" y="2066834"/>
            <a:ext cx="6361612" cy="3539430"/>
          </a:xfrm>
          <a:prstGeom prst="rect">
            <a:avLst/>
          </a:prstGeom>
        </p:spPr>
        <p:txBody>
          <a:bodyPr wrap="square">
            <a:spAutoFit/>
          </a:bodyPr>
          <a:lstStyle/>
          <a:p>
            <a:pPr marL="457200" indent="-457200">
              <a:buFont typeface="Arial" panose="020B0604020202020204" pitchFamily="34" charset="0"/>
              <a:buChar char="•"/>
            </a:pPr>
            <a:r>
              <a:rPr lang="en-US" sz="2800" dirty="0"/>
              <a:t>Imperative programming paradigm</a:t>
            </a:r>
          </a:p>
          <a:p>
            <a:pPr marL="457200" indent="-457200">
              <a:buFont typeface="Arial" panose="020B0604020202020204" pitchFamily="34" charset="0"/>
              <a:buChar char="•"/>
            </a:pPr>
            <a:r>
              <a:rPr lang="en-US" sz="2800" dirty="0"/>
              <a:t>Object Oriented Programming</a:t>
            </a:r>
          </a:p>
          <a:p>
            <a:pPr marL="457200" indent="-457200">
              <a:buFont typeface="Arial" panose="020B0604020202020204" pitchFamily="34" charset="0"/>
              <a:buChar char="•"/>
            </a:pPr>
            <a:r>
              <a:rPr lang="en-US" sz="2800" dirty="0"/>
              <a:t>Smalltalk:</a:t>
            </a:r>
          </a:p>
          <a:p>
            <a:pPr marL="914400" lvl="1" indent="-457200">
              <a:buFont typeface="Courier New" panose="02070309020205020404" pitchFamily="49" charset="0"/>
              <a:buChar char="o"/>
            </a:pPr>
            <a:r>
              <a:rPr lang="en-US" sz="2800" dirty="0"/>
              <a:t>Objects, literals</a:t>
            </a:r>
          </a:p>
          <a:p>
            <a:pPr marL="914400" lvl="1" indent="-457200">
              <a:buFont typeface="Courier New" panose="02070309020205020404" pitchFamily="49" charset="0"/>
              <a:buChar char="o"/>
            </a:pPr>
            <a:r>
              <a:rPr lang="en-US" sz="2800" dirty="0"/>
              <a:t>Arithmetic</a:t>
            </a:r>
          </a:p>
          <a:p>
            <a:pPr marL="914400" lvl="1" indent="-457200">
              <a:buFont typeface="Courier New" panose="02070309020205020404" pitchFamily="49" charset="0"/>
              <a:buChar char="o"/>
            </a:pPr>
            <a:r>
              <a:rPr lang="en-US" sz="2800" b="1" dirty="0"/>
              <a:t>Message Passing</a:t>
            </a:r>
          </a:p>
          <a:p>
            <a:pPr marL="457200" indent="-457200">
              <a:buFont typeface="Arial" panose="020B0604020202020204" pitchFamily="34" charset="0"/>
              <a:buChar char="•"/>
            </a:pPr>
            <a:r>
              <a:rPr lang="en-US" sz="2800" dirty="0"/>
              <a:t>Creating your own classes and methods in </a:t>
            </a:r>
            <a:r>
              <a:rPr lang="en-US" sz="2800" dirty="0" err="1"/>
              <a:t>Pharo</a:t>
            </a:r>
            <a:endParaRPr lang="en-US" sz="2800" dirty="0"/>
          </a:p>
        </p:txBody>
      </p:sp>
      <p:sp>
        <p:nvSpPr>
          <p:cNvPr id="6" name="Title 1">
            <a:extLst>
              <a:ext uri="{FF2B5EF4-FFF2-40B4-BE49-F238E27FC236}">
                <a16:creationId xmlns:a16="http://schemas.microsoft.com/office/drawing/2014/main" id="{A7FD7EB2-F669-4D3C-AA42-F0BDD02C0F8F}"/>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Summary</a:t>
            </a:r>
            <a:endParaRPr lang="en-US" sz="4000" dirty="0">
              <a:latin typeface="+mn-lt"/>
            </a:endParaRPr>
          </a:p>
        </p:txBody>
      </p:sp>
      <p:cxnSp>
        <p:nvCxnSpPr>
          <p:cNvPr id="7" name="Straight Connector 6">
            <a:extLst>
              <a:ext uri="{FF2B5EF4-FFF2-40B4-BE49-F238E27FC236}">
                <a16:creationId xmlns:a16="http://schemas.microsoft.com/office/drawing/2014/main" id="{4ECE1F8C-5695-4988-91CC-A726C366F3A5}"/>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38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D28AA8-AA53-4A74-92AD-9D4F4A079511}"/>
              </a:ext>
            </a:extLst>
          </p:cNvPr>
          <p:cNvSpPr txBox="1"/>
          <p:nvPr/>
        </p:nvSpPr>
        <p:spPr>
          <a:xfrm>
            <a:off x="1745673" y="2348713"/>
            <a:ext cx="8700654" cy="1107996"/>
          </a:xfrm>
          <a:prstGeom prst="rect">
            <a:avLst/>
          </a:prstGeom>
          <a:noFill/>
        </p:spPr>
        <p:txBody>
          <a:bodyPr wrap="square" rtlCol="0">
            <a:spAutoFit/>
          </a:bodyPr>
          <a:lstStyle/>
          <a:p>
            <a:pPr algn="ctr"/>
            <a:r>
              <a:rPr lang="en-US" sz="6600" b="1" dirty="0"/>
              <a:t>Lab 1 is posted on D2L</a:t>
            </a:r>
          </a:p>
        </p:txBody>
      </p:sp>
    </p:spTree>
    <p:extLst>
      <p:ext uri="{BB962C8B-B14F-4D97-AF65-F5344CB8AC3E}">
        <p14:creationId xmlns:p14="http://schemas.microsoft.com/office/powerpoint/2010/main" val="4372623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Image result for blocks">
            <a:extLst>
              <a:ext uri="{FF2B5EF4-FFF2-40B4-BE49-F238E27FC236}">
                <a16:creationId xmlns:a16="http://schemas.microsoft.com/office/drawing/2014/main" id="{FCE59980-CAD1-4F15-ABE0-291A29F21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66239" y="0"/>
            <a:ext cx="741997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3790E74-441E-4517-8BAD-A930EC210E7C}"/>
              </a:ext>
            </a:extLst>
          </p:cNvPr>
          <p:cNvSpPr txBox="1"/>
          <p:nvPr/>
        </p:nvSpPr>
        <p:spPr>
          <a:xfrm>
            <a:off x="216465" y="1930253"/>
            <a:ext cx="4234647" cy="2308324"/>
          </a:xfrm>
          <a:prstGeom prst="rect">
            <a:avLst/>
          </a:prstGeom>
          <a:noFill/>
        </p:spPr>
        <p:txBody>
          <a:bodyPr wrap="square" rtlCol="0">
            <a:spAutoFit/>
          </a:bodyPr>
          <a:lstStyle/>
          <a:p>
            <a:pPr algn="ctr"/>
            <a:r>
              <a:rPr lang="en-US" sz="7200" b="1" dirty="0"/>
              <a:t>Blocks &amp; more</a:t>
            </a:r>
          </a:p>
        </p:txBody>
      </p:sp>
      <p:sp>
        <p:nvSpPr>
          <p:cNvPr id="6" name="TextBox 5">
            <a:extLst>
              <a:ext uri="{FF2B5EF4-FFF2-40B4-BE49-F238E27FC236}">
                <a16:creationId xmlns:a16="http://schemas.microsoft.com/office/drawing/2014/main" id="{9ED10974-7528-42D1-8A73-46902F9C4A87}"/>
              </a:ext>
            </a:extLst>
          </p:cNvPr>
          <p:cNvSpPr txBox="1"/>
          <p:nvPr/>
        </p:nvSpPr>
        <p:spPr>
          <a:xfrm>
            <a:off x="486192" y="5149049"/>
            <a:ext cx="3480047" cy="646331"/>
          </a:xfrm>
          <a:prstGeom prst="rect">
            <a:avLst/>
          </a:prstGeom>
          <a:noFill/>
        </p:spPr>
        <p:txBody>
          <a:bodyPr wrap="square" rtlCol="0">
            <a:spAutoFit/>
          </a:bodyPr>
          <a:lstStyle/>
          <a:p>
            <a:pPr algn="ctr"/>
            <a:r>
              <a:rPr lang="en-US" sz="3600" i="1" dirty="0"/>
              <a:t>(The </a:t>
            </a:r>
            <a:r>
              <a:rPr lang="en-US" sz="3600" b="1" i="1" dirty="0"/>
              <a:t>fun</a:t>
            </a:r>
            <a:r>
              <a:rPr lang="en-US" sz="3600" i="1" dirty="0"/>
              <a:t> stuff!)</a:t>
            </a:r>
          </a:p>
        </p:txBody>
      </p:sp>
      <p:sp>
        <p:nvSpPr>
          <p:cNvPr id="2" name="TextBox 1">
            <a:extLst>
              <a:ext uri="{FF2B5EF4-FFF2-40B4-BE49-F238E27FC236}">
                <a16:creationId xmlns:a16="http://schemas.microsoft.com/office/drawing/2014/main" id="{B8E08BAE-273E-4BC4-AF16-AC5CF8BED5B6}"/>
              </a:ext>
            </a:extLst>
          </p:cNvPr>
          <p:cNvSpPr txBox="1"/>
          <p:nvPr/>
        </p:nvSpPr>
        <p:spPr>
          <a:xfrm>
            <a:off x="577049" y="435006"/>
            <a:ext cx="5344357" cy="584775"/>
          </a:xfrm>
          <a:prstGeom prst="rect">
            <a:avLst/>
          </a:prstGeom>
          <a:noFill/>
        </p:spPr>
        <p:txBody>
          <a:bodyPr wrap="square" rtlCol="0">
            <a:spAutoFit/>
          </a:bodyPr>
          <a:lstStyle/>
          <a:p>
            <a:r>
              <a:rPr lang="en-US" sz="3200" i="1" dirty="0"/>
              <a:t>Next week…</a:t>
            </a:r>
          </a:p>
        </p:txBody>
      </p:sp>
    </p:spTree>
    <p:extLst>
      <p:ext uri="{BB962C8B-B14F-4D97-AF65-F5344CB8AC3E}">
        <p14:creationId xmlns:p14="http://schemas.microsoft.com/office/powerpoint/2010/main" val="427957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ytimg.com/vi/5Y1GpL768Sk/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0"/>
            <a:ext cx="12192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49859" y="2208877"/>
            <a:ext cx="7265196" cy="2677656"/>
          </a:xfrm>
          <a:prstGeom prst="rect">
            <a:avLst/>
          </a:prstGeom>
          <a:noFill/>
        </p:spPr>
        <p:txBody>
          <a:bodyPr wrap="square" rtlCol="0">
            <a:spAutoFit/>
          </a:bodyPr>
          <a:lstStyle/>
          <a:p>
            <a:pPr marL="342900" indent="-342900">
              <a:buFont typeface="Arial" panose="020B0604020202020204" pitchFamily="34" charset="0"/>
              <a:buChar char="•"/>
            </a:pPr>
            <a:r>
              <a:rPr lang="en-US" sz="2800" dirty="0"/>
              <a:t>Eight labs, first is today!</a:t>
            </a:r>
          </a:p>
          <a:p>
            <a:pPr marL="342900" indent="-342900">
              <a:buFont typeface="Arial" panose="020B0604020202020204" pitchFamily="34" charset="0"/>
              <a:buChar char="•"/>
            </a:pPr>
            <a:r>
              <a:rPr lang="en-US" sz="2800" dirty="0"/>
              <a:t>Saturday, 12-1pm (after class)</a:t>
            </a:r>
          </a:p>
          <a:p>
            <a:pPr marL="342900" indent="-342900">
              <a:buFont typeface="Arial" panose="020B0604020202020204" pitchFamily="34" charset="0"/>
              <a:buChar char="•"/>
            </a:pPr>
            <a:r>
              <a:rPr lang="en-US" sz="2800" dirty="0"/>
              <a:t>Attendance optional, submission mandatory.</a:t>
            </a:r>
          </a:p>
          <a:p>
            <a:pPr marL="342900" indent="-342900">
              <a:buFont typeface="Arial" panose="020B0604020202020204" pitchFamily="34" charset="0"/>
              <a:buChar char="•"/>
            </a:pPr>
            <a:r>
              <a:rPr lang="en-US" sz="2800" dirty="0"/>
              <a:t>Due Friday at 11:59pm each week a lab is given (on D2L).</a:t>
            </a:r>
          </a:p>
          <a:p>
            <a:pPr marL="342900" indent="-342900">
              <a:buFont typeface="Arial" panose="020B0604020202020204" pitchFamily="34" charset="0"/>
              <a:buChar char="•"/>
            </a:pPr>
            <a:r>
              <a:rPr lang="en-US" sz="2800" dirty="0"/>
              <a:t>Location? About that…. </a:t>
            </a:r>
          </a:p>
        </p:txBody>
      </p:sp>
      <p:cxnSp>
        <p:nvCxnSpPr>
          <p:cNvPr id="9" name="Straight Connector 8">
            <a:extLst>
              <a:ext uri="{FF2B5EF4-FFF2-40B4-BE49-F238E27FC236}">
                <a16:creationId xmlns:a16="http://schemas.microsoft.com/office/drawing/2014/main" id="{0D6B40E3-BF9D-4BF1-88E6-0BC344151AD1}"/>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2DF73FAE-FCF8-41CA-A966-02D403AFC0B1}"/>
              </a:ext>
            </a:extLst>
          </p:cNvPr>
          <p:cNvSpPr>
            <a:spLocks noGrp="1"/>
          </p:cNvSpPr>
          <p:nvPr>
            <p:ph type="title"/>
          </p:nvPr>
        </p:nvSpPr>
        <p:spPr>
          <a:xfrm>
            <a:off x="838200" y="8299"/>
            <a:ext cx="10515600" cy="1325563"/>
          </a:xfrm>
        </p:spPr>
        <p:txBody>
          <a:bodyPr>
            <a:normAutofit/>
          </a:bodyPr>
          <a:lstStyle/>
          <a:p>
            <a:pPr algn="ctr"/>
            <a:r>
              <a:rPr lang="en-US" sz="4000" b="1" dirty="0">
                <a:latin typeface="+mn-lt"/>
              </a:rPr>
              <a:t>Labs</a:t>
            </a:r>
            <a:endParaRPr lang="en-US" sz="2800" b="1" dirty="0">
              <a:latin typeface="+mn-lt"/>
            </a:endParaRPr>
          </a:p>
        </p:txBody>
      </p:sp>
    </p:spTree>
    <p:extLst>
      <p:ext uri="{BB962C8B-B14F-4D97-AF65-F5344CB8AC3E}">
        <p14:creationId xmlns:p14="http://schemas.microsoft.com/office/powerpoint/2010/main" val="61545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ytimg.com/vi/5Y1GpL768Sk/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0"/>
            <a:ext cx="12192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824848" y="2274838"/>
            <a:ext cx="8769262"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computer labs in ENG have been recently renovated. </a:t>
            </a:r>
          </a:p>
          <a:p>
            <a:pPr marL="342900" indent="-342900">
              <a:buFont typeface="Arial" panose="020B0604020202020204" pitchFamily="34" charset="0"/>
              <a:buChar char="•"/>
            </a:pPr>
            <a:r>
              <a:rPr lang="en-US" sz="2400" dirty="0"/>
              <a:t>Chang school students no longer have card access to the labs.</a:t>
            </a:r>
          </a:p>
          <a:p>
            <a:pPr marL="342900" indent="-342900">
              <a:buFont typeface="Arial" panose="020B0604020202020204" pitchFamily="34" charset="0"/>
              <a:buChar char="•"/>
            </a:pPr>
            <a:r>
              <a:rPr lang="en-US" sz="2400" dirty="0"/>
              <a:t>I highly recommend that students work on their personal computers or laptops for this course.</a:t>
            </a:r>
          </a:p>
          <a:p>
            <a:pPr marL="342900" indent="-342900">
              <a:buFont typeface="Arial" panose="020B0604020202020204" pitchFamily="34" charset="0"/>
              <a:buChar char="•"/>
            </a:pPr>
            <a:r>
              <a:rPr lang="en-US" sz="2400" dirty="0"/>
              <a:t>That being said, we </a:t>
            </a:r>
            <a:r>
              <a:rPr lang="en-US" sz="2400" i="1" dirty="0"/>
              <a:t>do</a:t>
            </a:r>
            <a:r>
              <a:rPr lang="en-US" sz="2400" dirty="0"/>
              <a:t> have ENG 201 booked from 12 to 1pm.</a:t>
            </a:r>
          </a:p>
          <a:p>
            <a:pPr marL="342900" indent="-342900">
              <a:buFont typeface="Arial" panose="020B0604020202020204" pitchFamily="34" charset="0"/>
              <a:buChar char="•"/>
            </a:pPr>
            <a:r>
              <a:rPr lang="en-US" sz="2400" dirty="0"/>
              <a:t>If you want to use the computer lab after class, let me know.</a:t>
            </a:r>
          </a:p>
        </p:txBody>
      </p:sp>
      <p:cxnSp>
        <p:nvCxnSpPr>
          <p:cNvPr id="9" name="Straight Connector 8">
            <a:extLst>
              <a:ext uri="{FF2B5EF4-FFF2-40B4-BE49-F238E27FC236}">
                <a16:creationId xmlns:a16="http://schemas.microsoft.com/office/drawing/2014/main" id="{B30752DC-E8C6-4285-A355-FC55CC6ADC18}"/>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E7520409-36F8-4D5F-AB76-0AFD306EA00A}"/>
              </a:ext>
            </a:extLst>
          </p:cNvPr>
          <p:cNvSpPr>
            <a:spLocks noGrp="1"/>
          </p:cNvSpPr>
          <p:nvPr>
            <p:ph type="title"/>
          </p:nvPr>
        </p:nvSpPr>
        <p:spPr>
          <a:xfrm>
            <a:off x="838200" y="8299"/>
            <a:ext cx="10515600" cy="1325563"/>
          </a:xfrm>
        </p:spPr>
        <p:txBody>
          <a:bodyPr>
            <a:normAutofit/>
          </a:bodyPr>
          <a:lstStyle/>
          <a:p>
            <a:pPr algn="ctr"/>
            <a:r>
              <a:rPr lang="en-US" sz="4000" b="1" dirty="0">
                <a:latin typeface="+mn-lt"/>
              </a:rPr>
              <a:t>Labs…</a:t>
            </a:r>
            <a:endParaRPr lang="en-US" sz="2800" b="1" dirty="0">
              <a:latin typeface="+mn-lt"/>
            </a:endParaRPr>
          </a:p>
        </p:txBody>
      </p:sp>
    </p:spTree>
    <p:extLst>
      <p:ext uri="{BB962C8B-B14F-4D97-AF65-F5344CB8AC3E}">
        <p14:creationId xmlns:p14="http://schemas.microsoft.com/office/powerpoint/2010/main" val="171483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5FDF512-3ABE-4A06-9253-7DEED1FBAA67}"/>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7009837C-1099-4E65-AE1F-131950B8E874}"/>
              </a:ext>
            </a:extLst>
          </p:cNvPr>
          <p:cNvSpPr>
            <a:spLocks noGrp="1"/>
          </p:cNvSpPr>
          <p:nvPr>
            <p:ph type="title"/>
          </p:nvPr>
        </p:nvSpPr>
        <p:spPr>
          <a:xfrm>
            <a:off x="838200" y="8299"/>
            <a:ext cx="10515600" cy="1325563"/>
          </a:xfrm>
        </p:spPr>
        <p:txBody>
          <a:bodyPr>
            <a:normAutofit/>
          </a:bodyPr>
          <a:lstStyle/>
          <a:p>
            <a:pPr algn="ctr"/>
            <a:r>
              <a:rPr lang="en-US" sz="4000" b="1" dirty="0">
                <a:latin typeface="+mn-lt"/>
              </a:rPr>
              <a:t>Tentative Content Schedule</a:t>
            </a:r>
            <a:endParaRPr lang="en-US" sz="2800" b="1" dirty="0">
              <a:latin typeface="+mn-lt"/>
            </a:endParaRPr>
          </a:p>
        </p:txBody>
      </p:sp>
      <p:sp>
        <p:nvSpPr>
          <p:cNvPr id="7" name="TextBox 6">
            <a:extLst>
              <a:ext uri="{FF2B5EF4-FFF2-40B4-BE49-F238E27FC236}">
                <a16:creationId xmlns:a16="http://schemas.microsoft.com/office/drawing/2014/main" id="{DCDA0548-FF3E-45E2-A384-8A7218B7DB53}"/>
              </a:ext>
            </a:extLst>
          </p:cNvPr>
          <p:cNvSpPr txBox="1"/>
          <p:nvPr/>
        </p:nvSpPr>
        <p:spPr>
          <a:xfrm>
            <a:off x="5555666" y="4561281"/>
            <a:ext cx="5705770" cy="830997"/>
          </a:xfrm>
          <a:prstGeom prst="rect">
            <a:avLst/>
          </a:prstGeom>
          <a:noFill/>
        </p:spPr>
        <p:txBody>
          <a:bodyPr wrap="square" rtlCol="0">
            <a:spAutoFit/>
          </a:bodyPr>
          <a:lstStyle/>
          <a:p>
            <a:r>
              <a:rPr lang="en-US" sz="2400" dirty="0"/>
              <a:t>Final exam. Covers everything, larger focus on Haskell and Rust </a:t>
            </a:r>
          </a:p>
        </p:txBody>
      </p:sp>
      <p:sp>
        <p:nvSpPr>
          <p:cNvPr id="8" name="Rectangle 7">
            <a:extLst>
              <a:ext uri="{FF2B5EF4-FFF2-40B4-BE49-F238E27FC236}">
                <a16:creationId xmlns:a16="http://schemas.microsoft.com/office/drawing/2014/main" id="{01619578-3B20-496F-9D34-E492A403A938}"/>
              </a:ext>
            </a:extLst>
          </p:cNvPr>
          <p:cNvSpPr/>
          <p:nvPr/>
        </p:nvSpPr>
        <p:spPr>
          <a:xfrm>
            <a:off x="572653" y="2154428"/>
            <a:ext cx="4558135" cy="461665"/>
          </a:xfrm>
          <a:prstGeom prst="rect">
            <a:avLst/>
          </a:prstGeom>
        </p:spPr>
        <p:txBody>
          <a:bodyPr wrap="square">
            <a:spAutoFit/>
          </a:bodyPr>
          <a:lstStyle/>
          <a:p>
            <a:pPr algn="r"/>
            <a:r>
              <a:rPr lang="en-US" sz="2400" b="1" dirty="0"/>
              <a:t>First five weeks, Sept 7 – Oct 5:</a:t>
            </a:r>
            <a:r>
              <a:rPr lang="en-US" sz="2400" dirty="0"/>
              <a:t> </a:t>
            </a:r>
          </a:p>
        </p:txBody>
      </p:sp>
      <p:sp>
        <p:nvSpPr>
          <p:cNvPr id="9" name="Rectangle 8">
            <a:extLst>
              <a:ext uri="{FF2B5EF4-FFF2-40B4-BE49-F238E27FC236}">
                <a16:creationId xmlns:a16="http://schemas.microsoft.com/office/drawing/2014/main" id="{5D3B0C33-ACE0-4749-96C7-8164ABBDC8EB}"/>
              </a:ext>
            </a:extLst>
          </p:cNvPr>
          <p:cNvSpPr/>
          <p:nvPr/>
        </p:nvSpPr>
        <p:spPr>
          <a:xfrm>
            <a:off x="5555666" y="2148709"/>
            <a:ext cx="4419606" cy="461665"/>
          </a:xfrm>
          <a:prstGeom prst="rect">
            <a:avLst/>
          </a:prstGeom>
        </p:spPr>
        <p:txBody>
          <a:bodyPr wrap="square">
            <a:spAutoFit/>
          </a:bodyPr>
          <a:lstStyle/>
          <a:p>
            <a:r>
              <a:rPr lang="en-US" sz="2400" dirty="0"/>
              <a:t>Smalltalk, Elixir, assorted theory</a:t>
            </a:r>
          </a:p>
        </p:txBody>
      </p:sp>
      <p:sp>
        <p:nvSpPr>
          <p:cNvPr id="10" name="Rectangle 9">
            <a:extLst>
              <a:ext uri="{FF2B5EF4-FFF2-40B4-BE49-F238E27FC236}">
                <a16:creationId xmlns:a16="http://schemas.microsoft.com/office/drawing/2014/main" id="{82AD23A6-C5D9-4FA6-9F17-4F7D714DE6E4}"/>
              </a:ext>
            </a:extLst>
          </p:cNvPr>
          <p:cNvSpPr/>
          <p:nvPr/>
        </p:nvSpPr>
        <p:spPr>
          <a:xfrm>
            <a:off x="3320460" y="2729648"/>
            <a:ext cx="1810329" cy="461665"/>
          </a:xfrm>
          <a:prstGeom prst="rect">
            <a:avLst/>
          </a:prstGeom>
        </p:spPr>
        <p:txBody>
          <a:bodyPr wrap="square">
            <a:spAutoFit/>
          </a:bodyPr>
          <a:lstStyle/>
          <a:p>
            <a:pPr algn="r"/>
            <a:r>
              <a:rPr lang="en-US" sz="2400" b="1" dirty="0"/>
              <a:t>Oct 12:</a:t>
            </a:r>
            <a:r>
              <a:rPr lang="en-US" sz="2400" dirty="0"/>
              <a:t> </a:t>
            </a:r>
          </a:p>
        </p:txBody>
      </p:sp>
      <p:sp>
        <p:nvSpPr>
          <p:cNvPr id="11" name="Rectangle 10">
            <a:extLst>
              <a:ext uri="{FF2B5EF4-FFF2-40B4-BE49-F238E27FC236}">
                <a16:creationId xmlns:a16="http://schemas.microsoft.com/office/drawing/2014/main" id="{D2F792B8-E304-4026-9052-7973CC80D88E}"/>
              </a:ext>
            </a:extLst>
          </p:cNvPr>
          <p:cNvSpPr/>
          <p:nvPr/>
        </p:nvSpPr>
        <p:spPr>
          <a:xfrm>
            <a:off x="5555666" y="2730218"/>
            <a:ext cx="3045962" cy="461665"/>
          </a:xfrm>
          <a:prstGeom prst="rect">
            <a:avLst/>
          </a:prstGeom>
        </p:spPr>
        <p:txBody>
          <a:bodyPr wrap="none">
            <a:spAutoFit/>
          </a:bodyPr>
          <a:lstStyle/>
          <a:p>
            <a:r>
              <a:rPr lang="en-US" sz="2400" dirty="0"/>
              <a:t>Reading week, no class</a:t>
            </a:r>
          </a:p>
        </p:txBody>
      </p:sp>
      <p:sp>
        <p:nvSpPr>
          <p:cNvPr id="12" name="Rectangle 11">
            <a:extLst>
              <a:ext uri="{FF2B5EF4-FFF2-40B4-BE49-F238E27FC236}">
                <a16:creationId xmlns:a16="http://schemas.microsoft.com/office/drawing/2014/main" id="{D63B1645-EC59-4106-B6FD-46DD8C9E0BFE}"/>
              </a:ext>
            </a:extLst>
          </p:cNvPr>
          <p:cNvSpPr/>
          <p:nvPr/>
        </p:nvSpPr>
        <p:spPr>
          <a:xfrm>
            <a:off x="3320461" y="3354994"/>
            <a:ext cx="1810329" cy="461665"/>
          </a:xfrm>
          <a:prstGeom prst="rect">
            <a:avLst/>
          </a:prstGeom>
        </p:spPr>
        <p:txBody>
          <a:bodyPr wrap="square">
            <a:spAutoFit/>
          </a:bodyPr>
          <a:lstStyle/>
          <a:p>
            <a:pPr algn="r"/>
            <a:r>
              <a:rPr lang="en-US" sz="2400" b="1" dirty="0"/>
              <a:t>Oct 19:</a:t>
            </a:r>
            <a:r>
              <a:rPr lang="en-US" sz="2400" dirty="0"/>
              <a:t> </a:t>
            </a:r>
          </a:p>
        </p:txBody>
      </p:sp>
      <p:sp>
        <p:nvSpPr>
          <p:cNvPr id="13" name="Rectangle 12">
            <a:extLst>
              <a:ext uri="{FF2B5EF4-FFF2-40B4-BE49-F238E27FC236}">
                <a16:creationId xmlns:a16="http://schemas.microsoft.com/office/drawing/2014/main" id="{407176BC-DE6E-4C43-B47D-F5581B751249}"/>
              </a:ext>
            </a:extLst>
          </p:cNvPr>
          <p:cNvSpPr/>
          <p:nvPr/>
        </p:nvSpPr>
        <p:spPr>
          <a:xfrm>
            <a:off x="5555666" y="3354995"/>
            <a:ext cx="6250705" cy="461665"/>
          </a:xfrm>
          <a:prstGeom prst="rect">
            <a:avLst/>
          </a:prstGeom>
        </p:spPr>
        <p:txBody>
          <a:bodyPr wrap="square">
            <a:spAutoFit/>
          </a:bodyPr>
          <a:lstStyle/>
          <a:p>
            <a:r>
              <a:rPr lang="en-US" sz="2400" dirty="0"/>
              <a:t>Midterm, covers everything up to this point</a:t>
            </a:r>
          </a:p>
        </p:txBody>
      </p:sp>
      <p:sp>
        <p:nvSpPr>
          <p:cNvPr id="14" name="Rectangle 13">
            <a:extLst>
              <a:ext uri="{FF2B5EF4-FFF2-40B4-BE49-F238E27FC236}">
                <a16:creationId xmlns:a16="http://schemas.microsoft.com/office/drawing/2014/main" id="{7A953880-9910-4216-AB57-E8A478FE4E32}"/>
              </a:ext>
            </a:extLst>
          </p:cNvPr>
          <p:cNvSpPr/>
          <p:nvPr/>
        </p:nvSpPr>
        <p:spPr>
          <a:xfrm>
            <a:off x="783649" y="3974700"/>
            <a:ext cx="4347142" cy="461665"/>
          </a:xfrm>
          <a:prstGeom prst="rect">
            <a:avLst/>
          </a:prstGeom>
        </p:spPr>
        <p:txBody>
          <a:bodyPr wrap="square">
            <a:spAutoFit/>
          </a:bodyPr>
          <a:lstStyle/>
          <a:p>
            <a:pPr algn="r"/>
            <a:r>
              <a:rPr lang="en-US" sz="2400" b="1" dirty="0"/>
              <a:t>Six weeks, Oct 26 – Nov 30:</a:t>
            </a:r>
            <a:endParaRPr lang="en-US" sz="2400" dirty="0"/>
          </a:p>
        </p:txBody>
      </p:sp>
      <p:sp>
        <p:nvSpPr>
          <p:cNvPr id="15" name="Rectangle 14">
            <a:extLst>
              <a:ext uri="{FF2B5EF4-FFF2-40B4-BE49-F238E27FC236}">
                <a16:creationId xmlns:a16="http://schemas.microsoft.com/office/drawing/2014/main" id="{4DC3D51B-AAC4-49FF-97AD-A3E2E8ABAFBD}"/>
              </a:ext>
            </a:extLst>
          </p:cNvPr>
          <p:cNvSpPr/>
          <p:nvPr/>
        </p:nvSpPr>
        <p:spPr>
          <a:xfrm>
            <a:off x="5555666" y="3974701"/>
            <a:ext cx="4347141" cy="461665"/>
          </a:xfrm>
          <a:prstGeom prst="rect">
            <a:avLst/>
          </a:prstGeom>
        </p:spPr>
        <p:txBody>
          <a:bodyPr wrap="square">
            <a:spAutoFit/>
          </a:bodyPr>
          <a:lstStyle/>
          <a:p>
            <a:r>
              <a:rPr lang="en-US" sz="2400" dirty="0"/>
              <a:t>Haskell, Rust, assorted theory</a:t>
            </a:r>
          </a:p>
        </p:txBody>
      </p:sp>
      <p:sp>
        <p:nvSpPr>
          <p:cNvPr id="16" name="Rectangle 15">
            <a:extLst>
              <a:ext uri="{FF2B5EF4-FFF2-40B4-BE49-F238E27FC236}">
                <a16:creationId xmlns:a16="http://schemas.microsoft.com/office/drawing/2014/main" id="{69B8AA69-9901-4E0F-9D1D-B21D99D2E8AA}"/>
              </a:ext>
            </a:extLst>
          </p:cNvPr>
          <p:cNvSpPr/>
          <p:nvPr/>
        </p:nvSpPr>
        <p:spPr>
          <a:xfrm>
            <a:off x="3611439" y="4549920"/>
            <a:ext cx="1519349" cy="461665"/>
          </a:xfrm>
          <a:prstGeom prst="rect">
            <a:avLst/>
          </a:prstGeom>
        </p:spPr>
        <p:txBody>
          <a:bodyPr wrap="square">
            <a:spAutoFit/>
          </a:bodyPr>
          <a:lstStyle/>
          <a:p>
            <a:pPr algn="r"/>
            <a:r>
              <a:rPr lang="en-US" sz="2400" b="1" dirty="0"/>
              <a:t>Dec 7:</a:t>
            </a:r>
          </a:p>
        </p:txBody>
      </p:sp>
    </p:spTree>
    <p:extLst>
      <p:ext uri="{BB962C8B-B14F-4D97-AF65-F5344CB8AC3E}">
        <p14:creationId xmlns:p14="http://schemas.microsoft.com/office/powerpoint/2010/main" val="60118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E7E2-2EB1-4DDC-84FC-DB143C681C39}"/>
              </a:ext>
            </a:extLst>
          </p:cNvPr>
          <p:cNvSpPr txBox="1">
            <a:spLocks/>
          </p:cNvSpPr>
          <p:nvPr/>
        </p:nvSpPr>
        <p:spPr>
          <a:xfrm>
            <a:off x="838199" y="8060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latin typeface="+mn-lt"/>
              </a:rPr>
              <a:t>Any Questions?</a:t>
            </a:r>
          </a:p>
        </p:txBody>
      </p:sp>
      <p:pic>
        <p:nvPicPr>
          <p:cNvPr id="2050" name="Picture 2" descr="Image result for question button">
            <a:extLst>
              <a:ext uri="{FF2B5EF4-FFF2-40B4-BE49-F238E27FC236}">
                <a16:creationId xmlns:a16="http://schemas.microsoft.com/office/drawing/2014/main" id="{4CD38008-5E57-4BAD-BB3D-090D0E5FA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937" y="2096578"/>
            <a:ext cx="4048125"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590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51882"/>
            <a:ext cx="12192000" cy="1325563"/>
          </a:xfrm>
        </p:spPr>
        <p:txBody>
          <a:bodyPr>
            <a:normAutofit/>
          </a:bodyPr>
          <a:lstStyle/>
          <a:p>
            <a:pPr algn="ctr"/>
            <a:r>
              <a:rPr lang="en-US" sz="6000" b="1" dirty="0">
                <a:latin typeface="+mn-lt"/>
              </a:rPr>
              <a:t>Let’s Get Started!</a:t>
            </a:r>
          </a:p>
        </p:txBody>
      </p:sp>
    </p:spTree>
    <p:extLst>
      <p:ext uri="{BB962C8B-B14F-4D97-AF65-F5344CB8AC3E}">
        <p14:creationId xmlns:p14="http://schemas.microsoft.com/office/powerpoint/2010/main" val="3788153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B708A3-8494-4DAF-ACDE-E4BB9C0CC0D4}"/>
              </a:ext>
            </a:extLst>
          </p:cNvPr>
          <p:cNvSpPr/>
          <p:nvPr/>
        </p:nvSpPr>
        <p:spPr>
          <a:xfrm>
            <a:off x="2911427" y="2521059"/>
            <a:ext cx="6823700" cy="1815882"/>
          </a:xfrm>
          <a:prstGeom prst="rect">
            <a:avLst/>
          </a:prstGeom>
        </p:spPr>
        <p:txBody>
          <a:bodyPr wrap="square">
            <a:spAutoFit/>
          </a:bodyPr>
          <a:lstStyle/>
          <a:p>
            <a:pPr marL="457200" indent="-457200">
              <a:buFont typeface="Arial" panose="020B0604020202020204" pitchFamily="34" charset="0"/>
              <a:buChar char="•"/>
            </a:pPr>
            <a:r>
              <a:rPr lang="en-US" sz="2800" dirty="0"/>
              <a:t>Imperative programming paradigm</a:t>
            </a:r>
          </a:p>
          <a:p>
            <a:pPr marL="457200" indent="-457200">
              <a:buFont typeface="Arial" panose="020B0604020202020204" pitchFamily="34" charset="0"/>
              <a:buChar char="•"/>
            </a:pPr>
            <a:r>
              <a:rPr lang="en-US" sz="2800" dirty="0"/>
              <a:t>Object Oriented Programming</a:t>
            </a:r>
          </a:p>
          <a:p>
            <a:pPr marL="457200" indent="-457200">
              <a:buFont typeface="Arial" panose="020B0604020202020204" pitchFamily="34" charset="0"/>
              <a:buChar char="•"/>
            </a:pPr>
            <a:r>
              <a:rPr lang="en-US" sz="2800" dirty="0"/>
              <a:t>The Smalltalk programming language</a:t>
            </a:r>
          </a:p>
          <a:p>
            <a:pPr marL="457200" indent="-457200">
              <a:buFont typeface="Arial" panose="020B0604020202020204" pitchFamily="34" charset="0"/>
              <a:buChar char="•"/>
            </a:pPr>
            <a:r>
              <a:rPr lang="en-US" sz="2800" dirty="0"/>
              <a:t>Lab #1</a:t>
            </a:r>
          </a:p>
        </p:txBody>
      </p:sp>
      <p:cxnSp>
        <p:nvCxnSpPr>
          <p:cNvPr id="8" name="Straight Connector 7">
            <a:extLst>
              <a:ext uri="{FF2B5EF4-FFF2-40B4-BE49-F238E27FC236}">
                <a16:creationId xmlns:a16="http://schemas.microsoft.com/office/drawing/2014/main" id="{30B5498C-375A-4B05-8E76-EE6AA3EE544F}"/>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BE536428-7621-435B-96AD-AADCAD27AC76}"/>
              </a:ext>
            </a:extLst>
          </p:cNvPr>
          <p:cNvSpPr>
            <a:spLocks noGrp="1"/>
          </p:cNvSpPr>
          <p:nvPr>
            <p:ph type="title"/>
          </p:nvPr>
        </p:nvSpPr>
        <p:spPr>
          <a:xfrm>
            <a:off x="838200" y="8299"/>
            <a:ext cx="10515600" cy="1325563"/>
          </a:xfrm>
        </p:spPr>
        <p:txBody>
          <a:bodyPr>
            <a:normAutofit/>
          </a:bodyPr>
          <a:lstStyle/>
          <a:p>
            <a:pPr algn="ctr"/>
            <a:r>
              <a:rPr lang="en-US" sz="4000" b="1" dirty="0">
                <a:latin typeface="+mn-lt"/>
              </a:rPr>
              <a:t>Today</a:t>
            </a:r>
            <a:endParaRPr lang="en-US" sz="2800" b="1" dirty="0">
              <a:latin typeface="+mn-lt"/>
            </a:endParaRPr>
          </a:p>
        </p:txBody>
      </p:sp>
    </p:spTree>
    <p:extLst>
      <p:ext uri="{BB962C8B-B14F-4D97-AF65-F5344CB8AC3E}">
        <p14:creationId xmlns:p14="http://schemas.microsoft.com/office/powerpoint/2010/main" val="6811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B0C8F7-6A7F-4C87-88D1-F473D310AEDD}"/>
              </a:ext>
            </a:extLst>
          </p:cNvPr>
          <p:cNvSpPr/>
          <p:nvPr/>
        </p:nvSpPr>
        <p:spPr>
          <a:xfrm>
            <a:off x="3190041" y="2259586"/>
            <a:ext cx="8031333" cy="1200329"/>
          </a:xfrm>
          <a:prstGeom prst="rect">
            <a:avLst/>
          </a:prstGeom>
        </p:spPr>
        <p:txBody>
          <a:bodyPr wrap="square">
            <a:spAutoFit/>
          </a:bodyPr>
          <a:lstStyle/>
          <a:p>
            <a:r>
              <a:rPr lang="en-CA" sz="2400" dirty="0">
                <a:latin typeface="NimbusSanL-Regu"/>
              </a:rPr>
              <a:t>"Measuring programming progress by lines of code is like measuring aircraft building progress by weight." </a:t>
            </a:r>
          </a:p>
          <a:p>
            <a:r>
              <a:rPr lang="en-CA" sz="2400" b="1" dirty="0">
                <a:latin typeface="NimbusSanL-Regu"/>
              </a:rPr>
              <a:t>- Bill Gates</a:t>
            </a:r>
            <a:endParaRPr lang="en-US" sz="2400" b="1" dirty="0"/>
          </a:p>
        </p:txBody>
      </p:sp>
      <p:sp>
        <p:nvSpPr>
          <p:cNvPr id="5" name="Rectangle 4">
            <a:extLst>
              <a:ext uri="{FF2B5EF4-FFF2-40B4-BE49-F238E27FC236}">
                <a16:creationId xmlns:a16="http://schemas.microsoft.com/office/drawing/2014/main" id="{778998F9-CBC7-4BE4-AC33-293F351AE426}"/>
              </a:ext>
            </a:extLst>
          </p:cNvPr>
          <p:cNvSpPr/>
          <p:nvPr/>
        </p:nvSpPr>
        <p:spPr>
          <a:xfrm>
            <a:off x="3190041" y="4181786"/>
            <a:ext cx="8031333" cy="1569660"/>
          </a:xfrm>
          <a:prstGeom prst="rect">
            <a:avLst/>
          </a:prstGeom>
        </p:spPr>
        <p:txBody>
          <a:bodyPr wrap="square">
            <a:spAutoFit/>
          </a:bodyPr>
          <a:lstStyle/>
          <a:p>
            <a:r>
              <a:rPr lang="en-CA" sz="2400" dirty="0">
                <a:latin typeface="NimbusSanL-Regu"/>
              </a:rPr>
              <a:t>"Debugging is twice as hard as writing the code in the first place.  Therefore, if you write the code as cleverly as possible, you are, by definition, not smart enough to debug it." </a:t>
            </a:r>
          </a:p>
          <a:p>
            <a:r>
              <a:rPr lang="en-CA" sz="2400" b="1" dirty="0">
                <a:latin typeface="NimbusSanL-Regu"/>
              </a:rPr>
              <a:t>- Brian W. </a:t>
            </a:r>
            <a:r>
              <a:rPr lang="en-US" sz="2400" b="1" dirty="0">
                <a:latin typeface="NimbusSanL-Regu"/>
              </a:rPr>
              <a:t>Kernighan (Bell labs)</a:t>
            </a:r>
            <a:endParaRPr lang="en-US" sz="2400" b="1" dirty="0"/>
          </a:p>
        </p:txBody>
      </p:sp>
      <p:sp>
        <p:nvSpPr>
          <p:cNvPr id="6" name="TextBox 5">
            <a:extLst>
              <a:ext uri="{FF2B5EF4-FFF2-40B4-BE49-F238E27FC236}">
                <a16:creationId xmlns:a16="http://schemas.microsoft.com/office/drawing/2014/main" id="{CBDF96F1-9655-450E-8F11-F98C429007E6}"/>
              </a:ext>
            </a:extLst>
          </p:cNvPr>
          <p:cNvSpPr txBox="1"/>
          <p:nvPr/>
        </p:nvSpPr>
        <p:spPr>
          <a:xfrm>
            <a:off x="1104347" y="706718"/>
            <a:ext cx="9454719" cy="830997"/>
          </a:xfrm>
          <a:prstGeom prst="rect">
            <a:avLst/>
          </a:prstGeom>
          <a:noFill/>
        </p:spPr>
        <p:txBody>
          <a:bodyPr wrap="square" rtlCol="0">
            <a:spAutoFit/>
          </a:bodyPr>
          <a:lstStyle/>
          <a:p>
            <a:r>
              <a:rPr lang="en-US" sz="4800" dirty="0"/>
              <a:t>First, some inspiration:</a:t>
            </a:r>
          </a:p>
        </p:txBody>
      </p:sp>
      <p:pic>
        <p:nvPicPr>
          <p:cNvPr id="2050" name="Picture 2" descr="Image result for brian kernighan">
            <a:extLst>
              <a:ext uri="{FF2B5EF4-FFF2-40B4-BE49-F238E27FC236}">
                <a16:creationId xmlns:a16="http://schemas.microsoft.com/office/drawing/2014/main" id="{ED25B690-8D03-454D-BB43-0692B272E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626" y="4181786"/>
            <a:ext cx="1666875" cy="16668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ill gates">
            <a:extLst>
              <a:ext uri="{FF2B5EF4-FFF2-40B4-BE49-F238E27FC236}">
                <a16:creationId xmlns:a16="http://schemas.microsoft.com/office/drawing/2014/main" id="{F0F816C5-A3FD-4AFF-B4A5-B2576BD10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26" y="2153975"/>
            <a:ext cx="1666875"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45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500"/>
                                        <p:tgtEl>
                                          <p:spTgt spid="20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99"/>
            <a:ext cx="10515600" cy="1325563"/>
          </a:xfrm>
        </p:spPr>
        <p:txBody>
          <a:bodyPr>
            <a:normAutofit/>
          </a:bodyPr>
          <a:lstStyle/>
          <a:p>
            <a:pPr algn="ctr"/>
            <a:r>
              <a:rPr lang="en-US" sz="4000" b="1" dirty="0">
                <a:latin typeface="+mn-lt"/>
              </a:rPr>
              <a:t>Instructor</a:t>
            </a:r>
            <a:endParaRPr lang="en-US" sz="2800" b="1" dirty="0">
              <a:latin typeface="+mn-lt"/>
            </a:endParaRPr>
          </a:p>
        </p:txBody>
      </p:sp>
      <p:sp>
        <p:nvSpPr>
          <p:cNvPr id="3" name="Content Placeholder 2"/>
          <p:cNvSpPr>
            <a:spLocks noGrp="1"/>
          </p:cNvSpPr>
          <p:nvPr>
            <p:ph idx="1"/>
          </p:nvPr>
        </p:nvSpPr>
        <p:spPr>
          <a:xfrm>
            <a:off x="6096000" y="1848563"/>
            <a:ext cx="4464025" cy="4044237"/>
          </a:xfrm>
        </p:spPr>
        <p:txBody>
          <a:bodyPr>
            <a:noAutofit/>
          </a:bodyPr>
          <a:lstStyle/>
          <a:p>
            <a:pPr marL="0" indent="0">
              <a:buNone/>
            </a:pPr>
            <a:r>
              <a:rPr lang="en-US" dirty="0"/>
              <a:t>Alex Ufkes </a:t>
            </a:r>
          </a:p>
          <a:p>
            <a:pPr marL="0" indent="0">
              <a:buNone/>
            </a:pPr>
            <a:r>
              <a:rPr lang="en-US" dirty="0"/>
              <a:t>aufkes@ryerson.ca</a:t>
            </a:r>
          </a:p>
          <a:p>
            <a:pPr marL="0" indent="0">
              <a:buNone/>
            </a:pPr>
            <a:r>
              <a:rPr lang="en-US" b="1" u="sng" dirty="0"/>
              <a:t>Class times:</a:t>
            </a:r>
            <a:r>
              <a:rPr lang="en-US" dirty="0"/>
              <a:t>  </a:t>
            </a:r>
          </a:p>
          <a:p>
            <a:pPr marL="0" indent="0">
              <a:buNone/>
            </a:pPr>
            <a:r>
              <a:rPr lang="en-US" dirty="0"/>
              <a:t>Sat: 9:00 – 12:00pm</a:t>
            </a:r>
          </a:p>
          <a:p>
            <a:pPr marL="0" indent="0">
              <a:buNone/>
            </a:pPr>
            <a:r>
              <a:rPr lang="en-US" dirty="0"/>
              <a:t>Sat: 12:00 – 1:00pm (Lab)</a:t>
            </a:r>
          </a:p>
          <a:p>
            <a:pPr marL="0" indent="0">
              <a:buNone/>
            </a:pPr>
            <a:r>
              <a:rPr lang="en-US" b="1" u="sng" dirty="0"/>
              <a:t>Office hour:</a:t>
            </a:r>
          </a:p>
          <a:p>
            <a:pPr marL="0" indent="0">
              <a:buNone/>
            </a:pPr>
            <a:r>
              <a:rPr lang="en-US" dirty="0"/>
              <a:t>During lab/after class, by appointment</a:t>
            </a:r>
          </a:p>
        </p:txBody>
      </p:sp>
      <p:pic>
        <p:nvPicPr>
          <p:cNvPr id="2050" name="Picture 2" descr="Image result for head silhouet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713" y="2217719"/>
            <a:ext cx="3492694" cy="330641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7729E74E-C3F8-4CAE-8654-3F2B1569C702}"/>
              </a:ext>
            </a:extLst>
          </p:cNvPr>
          <p:cNvCxnSpPr>
            <a:cxnSpLocks/>
          </p:cNvCxnSpPr>
          <p:nvPr/>
        </p:nvCxnSpPr>
        <p:spPr>
          <a:xfrm>
            <a:off x="1050635"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84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731872-36AC-4FC2-8503-CDFDD06FCDCB}"/>
              </a:ext>
            </a:extLst>
          </p:cNvPr>
          <p:cNvSpPr/>
          <p:nvPr/>
        </p:nvSpPr>
        <p:spPr>
          <a:xfrm>
            <a:off x="3198921" y="1028867"/>
            <a:ext cx="8661646" cy="1200329"/>
          </a:xfrm>
          <a:prstGeom prst="rect">
            <a:avLst/>
          </a:prstGeom>
        </p:spPr>
        <p:txBody>
          <a:bodyPr wrap="square">
            <a:spAutoFit/>
          </a:bodyPr>
          <a:lstStyle/>
          <a:p>
            <a:r>
              <a:rPr lang="en-CA" sz="2400" dirty="0">
                <a:latin typeface="NimbusSanL-Regu"/>
              </a:rPr>
              <a:t>"Most of you are familiar with the virtues of a programmer. There are three, of course: laziness, impatience, and hubris." </a:t>
            </a:r>
          </a:p>
          <a:p>
            <a:r>
              <a:rPr lang="en-CA" sz="2400" b="1" dirty="0">
                <a:latin typeface="NimbusSanL-Regu"/>
              </a:rPr>
              <a:t>- </a:t>
            </a:r>
            <a:r>
              <a:rPr lang="en-US" sz="2400" b="1" dirty="0">
                <a:latin typeface="NimbusSanL-Regu"/>
              </a:rPr>
              <a:t>Larry Wall (Creator of Perl)</a:t>
            </a:r>
            <a:endParaRPr lang="en-US" sz="2400" b="1" dirty="0"/>
          </a:p>
        </p:txBody>
      </p:sp>
      <p:pic>
        <p:nvPicPr>
          <p:cNvPr id="4" name="Picture 2" descr="Image result for larry wall">
            <a:extLst>
              <a:ext uri="{FF2B5EF4-FFF2-40B4-BE49-F238E27FC236}">
                <a16:creationId xmlns:a16="http://schemas.microsoft.com/office/drawing/2014/main" id="{CB9D83C7-E5D6-42C3-BC78-1405C61311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4789"/>
          <a:stretch/>
        </p:blipFill>
        <p:spPr bwMode="auto">
          <a:xfrm>
            <a:off x="903626" y="794915"/>
            <a:ext cx="1663568" cy="16682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77EC5F-A931-460F-9CB7-F4542C685DFB}"/>
              </a:ext>
            </a:extLst>
          </p:cNvPr>
          <p:cNvSpPr/>
          <p:nvPr/>
        </p:nvSpPr>
        <p:spPr>
          <a:xfrm>
            <a:off x="3198921" y="2819984"/>
            <a:ext cx="8510726" cy="1569660"/>
          </a:xfrm>
          <a:prstGeom prst="rect">
            <a:avLst/>
          </a:prstGeom>
        </p:spPr>
        <p:txBody>
          <a:bodyPr wrap="square">
            <a:spAutoFit/>
          </a:bodyPr>
          <a:lstStyle/>
          <a:p>
            <a:r>
              <a:rPr lang="en-CA" sz="2400" dirty="0">
                <a:latin typeface="NimbusSanL-Regu"/>
              </a:rPr>
              <a:t>"Most software today is very much like an Egyptian pyramid with millions of bricks piled on top of each other, with no structural</a:t>
            </a:r>
          </a:p>
          <a:p>
            <a:r>
              <a:rPr lang="en-CA" sz="2400" dirty="0">
                <a:latin typeface="NimbusSanL-Regu"/>
              </a:rPr>
              <a:t>integrity, but just done by brute force and thousands of slaves." </a:t>
            </a:r>
          </a:p>
          <a:p>
            <a:r>
              <a:rPr lang="en-CA" sz="2400" b="1" dirty="0">
                <a:latin typeface="NimbusSanL-Regu"/>
              </a:rPr>
              <a:t>- </a:t>
            </a:r>
            <a:r>
              <a:rPr lang="en-US" sz="2400" b="1" dirty="0">
                <a:latin typeface="NimbusSanL-Regu"/>
              </a:rPr>
              <a:t>Alan Kay (OOP pioneer)</a:t>
            </a:r>
            <a:endParaRPr lang="en-US" sz="2400" b="1" dirty="0"/>
          </a:p>
        </p:txBody>
      </p:sp>
      <p:pic>
        <p:nvPicPr>
          <p:cNvPr id="3076" name="Picture 4" descr="Image result for alan kay">
            <a:extLst>
              <a:ext uri="{FF2B5EF4-FFF2-40B4-BE49-F238E27FC236}">
                <a16:creationId xmlns:a16="http://schemas.microsoft.com/office/drawing/2014/main" id="{AA83F279-9494-4E08-BDD7-063D1879C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26" y="2875070"/>
            <a:ext cx="1663568" cy="14594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ED126B5-0994-4B95-B683-B5A058D5C029}"/>
              </a:ext>
            </a:extLst>
          </p:cNvPr>
          <p:cNvSpPr/>
          <p:nvPr/>
        </p:nvSpPr>
        <p:spPr>
          <a:xfrm>
            <a:off x="3198921" y="4755263"/>
            <a:ext cx="8111230" cy="1200329"/>
          </a:xfrm>
          <a:prstGeom prst="rect">
            <a:avLst/>
          </a:prstGeom>
        </p:spPr>
        <p:txBody>
          <a:bodyPr wrap="square">
            <a:spAutoFit/>
          </a:bodyPr>
          <a:lstStyle/>
          <a:p>
            <a:r>
              <a:rPr lang="en-CA" sz="2400" dirty="0">
                <a:latin typeface="NimbusSanL-Regu"/>
              </a:rPr>
              <a:t>"The trouble with programmers is that you can never tell what a programmer is doing until it’s too late." </a:t>
            </a:r>
          </a:p>
          <a:p>
            <a:r>
              <a:rPr lang="en-CA" sz="2400" b="1" dirty="0">
                <a:latin typeface="NimbusSanL-Regu"/>
              </a:rPr>
              <a:t>- Seymour Cray (Father of supercomputing)</a:t>
            </a:r>
            <a:endParaRPr lang="en-US" sz="2400" b="1" dirty="0"/>
          </a:p>
        </p:txBody>
      </p:sp>
      <p:pic>
        <p:nvPicPr>
          <p:cNvPr id="3078" name="Picture 6" descr="Image result for seymour cray">
            <a:extLst>
              <a:ext uri="{FF2B5EF4-FFF2-40B4-BE49-F238E27FC236}">
                <a16:creationId xmlns:a16="http://schemas.microsoft.com/office/drawing/2014/main" id="{57EE53CB-C626-4E49-84E4-5666029C3E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692" r="12516"/>
          <a:stretch/>
        </p:blipFill>
        <p:spPr bwMode="auto">
          <a:xfrm>
            <a:off x="903626" y="4742869"/>
            <a:ext cx="1674010" cy="12251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hal 9000">
            <a:extLst>
              <a:ext uri="{FF2B5EF4-FFF2-40B4-BE49-F238E27FC236}">
                <a16:creationId xmlns:a16="http://schemas.microsoft.com/office/drawing/2014/main" id="{E684E6AF-A4E0-434F-8ADE-72F787406A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4418" y="5355428"/>
            <a:ext cx="1225117" cy="1225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01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animEffect transition="in" filter="fade">
                                      <p:cBhvr>
                                        <p:cTn id="15" dur="500"/>
                                        <p:tgtEl>
                                          <p:spTgt spid="307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BE118F-12DB-44D7-A4FE-DA1DF7405A8C}"/>
              </a:ext>
            </a:extLst>
          </p:cNvPr>
          <p:cNvSpPr/>
          <p:nvPr/>
        </p:nvSpPr>
        <p:spPr>
          <a:xfrm>
            <a:off x="3181166" y="694612"/>
            <a:ext cx="8572870" cy="1938992"/>
          </a:xfrm>
          <a:prstGeom prst="rect">
            <a:avLst/>
          </a:prstGeom>
        </p:spPr>
        <p:txBody>
          <a:bodyPr wrap="square">
            <a:spAutoFit/>
          </a:bodyPr>
          <a:lstStyle/>
          <a:p>
            <a:r>
              <a:rPr lang="en-CA" sz="2400" dirty="0"/>
              <a:t>"On two occasions I have been asked [by members of Parliament]: ‘</a:t>
            </a:r>
            <a:r>
              <a:rPr lang="en-CA" sz="2400" i="1" dirty="0"/>
              <a:t>Pray, Mr. Babbage, if you put into the machine wrong figures, will the right answers come out?</a:t>
            </a:r>
            <a:r>
              <a:rPr lang="en-CA" sz="2400" dirty="0"/>
              <a:t>’ I am not able rightly to apprehend the kind of confusion of ideas that could provoke such </a:t>
            </a:r>
            <a:r>
              <a:rPr lang="en-US" sz="2400" dirty="0"/>
              <a:t>a question." </a:t>
            </a:r>
          </a:p>
          <a:p>
            <a:r>
              <a:rPr lang="en-US" sz="2400" b="1" dirty="0"/>
              <a:t>- Charles Babbage (Analytical engine)</a:t>
            </a:r>
          </a:p>
        </p:txBody>
      </p:sp>
      <p:pic>
        <p:nvPicPr>
          <p:cNvPr id="4098" name="Picture 2" descr="Image result for charles babbage">
            <a:extLst>
              <a:ext uri="{FF2B5EF4-FFF2-40B4-BE49-F238E27FC236}">
                <a16:creationId xmlns:a16="http://schemas.microsoft.com/office/drawing/2014/main" id="{C08F777F-7D76-4CD8-985A-59D5FC170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485" y="724462"/>
            <a:ext cx="1879292" cy="18792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FF6F87F-4F5D-4E82-9B7A-15C9DBA4F705}"/>
              </a:ext>
            </a:extLst>
          </p:cNvPr>
          <p:cNvSpPr/>
          <p:nvPr/>
        </p:nvSpPr>
        <p:spPr>
          <a:xfrm>
            <a:off x="3181166" y="2882099"/>
            <a:ext cx="7907044" cy="1200329"/>
          </a:xfrm>
          <a:prstGeom prst="rect">
            <a:avLst/>
          </a:prstGeom>
        </p:spPr>
        <p:txBody>
          <a:bodyPr wrap="square">
            <a:spAutoFit/>
          </a:bodyPr>
          <a:lstStyle/>
          <a:p>
            <a:r>
              <a:rPr lang="en-CA" sz="2400" dirty="0"/>
              <a:t>"Always code as if the guy who ends up maintaining your code will be a violent psychopath who knows where you live." </a:t>
            </a:r>
          </a:p>
          <a:p>
            <a:r>
              <a:rPr lang="en-CA" sz="2400" b="1" i="1" dirty="0"/>
              <a:t>- Author </a:t>
            </a:r>
            <a:r>
              <a:rPr lang="en-US" sz="2400" b="1" i="1" dirty="0"/>
              <a:t>disputed</a:t>
            </a:r>
          </a:p>
        </p:txBody>
      </p:sp>
      <p:sp>
        <p:nvSpPr>
          <p:cNvPr id="4" name="Rectangle 3">
            <a:extLst>
              <a:ext uri="{FF2B5EF4-FFF2-40B4-BE49-F238E27FC236}">
                <a16:creationId xmlns:a16="http://schemas.microsoft.com/office/drawing/2014/main" id="{687F69BB-D0F0-4D69-93F2-D327ED95D5E8}"/>
              </a:ext>
            </a:extLst>
          </p:cNvPr>
          <p:cNvSpPr/>
          <p:nvPr/>
        </p:nvSpPr>
        <p:spPr>
          <a:xfrm>
            <a:off x="3181165" y="4306070"/>
            <a:ext cx="8457459" cy="1938992"/>
          </a:xfrm>
          <a:prstGeom prst="rect">
            <a:avLst/>
          </a:prstGeom>
        </p:spPr>
        <p:txBody>
          <a:bodyPr wrap="square">
            <a:spAutoFit/>
          </a:bodyPr>
          <a:lstStyle/>
          <a:p>
            <a:r>
              <a:rPr lang="en-CA" sz="2400" dirty="0"/>
              <a:t>"There are two ways of constructing a software design. One way is to make it so simple that there are obviously no deficiencies. And the other way is to make it so complicated that there are no obvious deficiencies." </a:t>
            </a:r>
          </a:p>
          <a:p>
            <a:r>
              <a:rPr lang="en-CA" sz="2400" b="1" dirty="0"/>
              <a:t>- C.A.R. Hoare (Quicksort creator)</a:t>
            </a:r>
            <a:endParaRPr lang="en-US" sz="2400" b="1" dirty="0"/>
          </a:p>
        </p:txBody>
      </p:sp>
      <p:pic>
        <p:nvPicPr>
          <p:cNvPr id="4100" name="Picture 4" descr="Image result for jack shining">
            <a:extLst>
              <a:ext uri="{FF2B5EF4-FFF2-40B4-BE49-F238E27FC236}">
                <a16:creationId xmlns:a16="http://schemas.microsoft.com/office/drawing/2014/main" id="{455D088E-CD95-44BE-B4D4-4E1256C0A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179" y="2977558"/>
            <a:ext cx="1882598" cy="106048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tony hoare">
            <a:extLst>
              <a:ext uri="{FF2B5EF4-FFF2-40B4-BE49-F238E27FC236}">
                <a16:creationId xmlns:a16="http://schemas.microsoft.com/office/drawing/2014/main" id="{504D9B97-7C55-42C3-821D-7789DDAA7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989" y="4372274"/>
            <a:ext cx="1872788" cy="187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26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animEffect transition="in" filter="fade">
                                      <p:cBhvr>
                                        <p:cTn id="15" dur="500"/>
                                        <p:tgtEl>
                                          <p:spTgt spid="410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65A968-423C-4C1B-9119-06A5AFB3FF87}"/>
              </a:ext>
            </a:extLst>
          </p:cNvPr>
          <p:cNvSpPr txBox="1"/>
          <p:nvPr/>
        </p:nvSpPr>
        <p:spPr>
          <a:xfrm>
            <a:off x="1315374" y="843379"/>
            <a:ext cx="9596762" cy="923330"/>
          </a:xfrm>
          <a:prstGeom prst="rect">
            <a:avLst/>
          </a:prstGeom>
          <a:noFill/>
        </p:spPr>
        <p:txBody>
          <a:bodyPr wrap="square" rtlCol="0">
            <a:spAutoFit/>
          </a:bodyPr>
          <a:lstStyle/>
          <a:p>
            <a:pPr algn="ctr"/>
            <a:r>
              <a:rPr lang="en-US" sz="5400" b="1" dirty="0"/>
              <a:t>Imperative Language Paradigm</a:t>
            </a:r>
          </a:p>
        </p:txBody>
      </p:sp>
      <p:pic>
        <p:nvPicPr>
          <p:cNvPr id="5128" name="Picture 8" descr="Image result for c++">
            <a:extLst>
              <a:ext uri="{FF2B5EF4-FFF2-40B4-BE49-F238E27FC236}">
                <a16:creationId xmlns:a16="http://schemas.microsoft.com/office/drawing/2014/main" id="{4E03D84A-480C-4231-864B-1970FE252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736" y="2614471"/>
            <a:ext cx="2809781" cy="2809781"/>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java">
            <a:extLst>
              <a:ext uri="{FF2B5EF4-FFF2-40B4-BE49-F238E27FC236}">
                <a16:creationId xmlns:a16="http://schemas.microsoft.com/office/drawing/2014/main" id="{63CACCA5-B5E1-4A23-AA9B-66DBA4B4C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6544" y="2698811"/>
            <a:ext cx="4414421" cy="29429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c programming language logo">
            <a:extLst>
              <a:ext uri="{FF2B5EF4-FFF2-40B4-BE49-F238E27FC236}">
                <a16:creationId xmlns:a16="http://schemas.microsoft.com/office/drawing/2014/main" id="{03208F10-A94C-48BF-BD58-C336DA4514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380" y="2614471"/>
            <a:ext cx="2936879" cy="3121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90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30"/>
                                        </p:tgtEl>
                                        <p:attrNameLst>
                                          <p:attrName>style.visibility</p:attrName>
                                        </p:attrNameLst>
                                      </p:cBhvr>
                                      <p:to>
                                        <p:strVal val="visible"/>
                                      </p:to>
                                    </p:set>
                                    <p:animEffect transition="in" filter="fade">
                                      <p:cBhvr>
                                        <p:cTn id="12" dur="500"/>
                                        <p:tgtEl>
                                          <p:spTgt spid="51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8"/>
                                        </p:tgtEl>
                                        <p:attrNameLst>
                                          <p:attrName>style.visibility</p:attrName>
                                        </p:attrNameLst>
                                      </p:cBhvr>
                                      <p:to>
                                        <p:strVal val="visible"/>
                                      </p:to>
                                    </p:set>
                                    <p:animEffect transition="in" filter="fade">
                                      <p:cBhvr>
                                        <p:cTn id="17" dur="5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20F415-4EF8-4843-AAB6-6273148290F5}"/>
              </a:ext>
            </a:extLst>
          </p:cNvPr>
          <p:cNvSpPr txBox="1"/>
          <p:nvPr/>
        </p:nvSpPr>
        <p:spPr>
          <a:xfrm>
            <a:off x="613299" y="1709326"/>
            <a:ext cx="10965402" cy="461665"/>
          </a:xfrm>
          <a:prstGeom prst="rect">
            <a:avLst/>
          </a:prstGeom>
          <a:noFill/>
        </p:spPr>
        <p:txBody>
          <a:bodyPr wrap="square" rtlCol="0">
            <a:spAutoFit/>
          </a:bodyPr>
          <a:lstStyle/>
          <a:p>
            <a:pPr algn="ctr"/>
            <a:r>
              <a:rPr lang="en-US" sz="2400" dirty="0"/>
              <a:t>This is what you’re familiar with, assuming you’ve taken CCPS 109/209 (in Java)</a:t>
            </a:r>
          </a:p>
        </p:txBody>
      </p:sp>
      <p:sp>
        <p:nvSpPr>
          <p:cNvPr id="4" name="TextBox 3">
            <a:extLst>
              <a:ext uri="{FF2B5EF4-FFF2-40B4-BE49-F238E27FC236}">
                <a16:creationId xmlns:a16="http://schemas.microsoft.com/office/drawing/2014/main" id="{01597202-A67D-4955-9D14-280168CA2FA4}"/>
              </a:ext>
            </a:extLst>
          </p:cNvPr>
          <p:cNvSpPr txBox="1"/>
          <p:nvPr/>
        </p:nvSpPr>
        <p:spPr>
          <a:xfrm>
            <a:off x="86556" y="3400108"/>
            <a:ext cx="4283476" cy="1384995"/>
          </a:xfrm>
          <a:prstGeom prst="rect">
            <a:avLst/>
          </a:prstGeom>
          <a:noFill/>
        </p:spPr>
        <p:txBody>
          <a:bodyPr wrap="square" rtlCol="0">
            <a:spAutoFit/>
          </a:bodyPr>
          <a:lstStyle/>
          <a:p>
            <a:pPr algn="r"/>
            <a:r>
              <a:rPr lang="en-US" sz="2800" dirty="0"/>
              <a:t>Imperative programming uses </a:t>
            </a:r>
            <a:r>
              <a:rPr lang="en-US" sz="2800" b="1" i="1" u="sng" dirty="0"/>
              <a:t>statements</a:t>
            </a:r>
            <a:r>
              <a:rPr lang="en-US" sz="2800" dirty="0"/>
              <a:t> to change a program’s </a:t>
            </a:r>
            <a:r>
              <a:rPr lang="en-US" sz="2800" b="1" i="1" u="sng" dirty="0"/>
              <a:t>state:</a:t>
            </a:r>
            <a:endParaRPr lang="en-US" sz="2800" i="1" dirty="0"/>
          </a:p>
        </p:txBody>
      </p:sp>
      <p:pic>
        <p:nvPicPr>
          <p:cNvPr id="8" name="Picture 7">
            <a:extLst>
              <a:ext uri="{FF2B5EF4-FFF2-40B4-BE49-F238E27FC236}">
                <a16:creationId xmlns:a16="http://schemas.microsoft.com/office/drawing/2014/main" id="{1DAF4FD7-E36B-4D5C-9528-58D65E416A22}"/>
              </a:ext>
            </a:extLst>
          </p:cNvPr>
          <p:cNvPicPr>
            <a:picLocks noChangeAspect="1"/>
          </p:cNvPicPr>
          <p:nvPr/>
        </p:nvPicPr>
        <p:blipFill>
          <a:blip r:embed="rId2"/>
          <a:stretch>
            <a:fillRect/>
          </a:stretch>
        </p:blipFill>
        <p:spPr>
          <a:xfrm>
            <a:off x="5138277" y="2844933"/>
            <a:ext cx="6046449" cy="2930990"/>
          </a:xfrm>
          <a:prstGeom prst="rect">
            <a:avLst/>
          </a:prstGeom>
        </p:spPr>
      </p:pic>
      <p:sp>
        <p:nvSpPr>
          <p:cNvPr id="9" name="Right Brace 8">
            <a:extLst>
              <a:ext uri="{FF2B5EF4-FFF2-40B4-BE49-F238E27FC236}">
                <a16:creationId xmlns:a16="http://schemas.microsoft.com/office/drawing/2014/main" id="{6419ED14-75DE-4C07-A2B8-7403459D4F7D}"/>
              </a:ext>
            </a:extLst>
          </p:cNvPr>
          <p:cNvSpPr/>
          <p:nvPr/>
        </p:nvSpPr>
        <p:spPr>
          <a:xfrm>
            <a:off x="8501803" y="4038582"/>
            <a:ext cx="443883" cy="1179964"/>
          </a:xfrm>
          <a:prstGeom prst="rightBrace">
            <a:avLst>
              <a:gd name="adj1" fmla="val 35384"/>
              <a:gd name="adj2" fmla="val 50000"/>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513DD2C9-BA70-4B64-AB1F-7D15406F5786}"/>
              </a:ext>
            </a:extLst>
          </p:cNvPr>
          <p:cNvSpPr txBox="1"/>
          <p:nvPr/>
        </p:nvSpPr>
        <p:spPr>
          <a:xfrm>
            <a:off x="9311936" y="4366954"/>
            <a:ext cx="2041864" cy="523220"/>
          </a:xfrm>
          <a:prstGeom prst="rect">
            <a:avLst/>
          </a:prstGeom>
          <a:noFill/>
          <a:ln>
            <a:noFill/>
          </a:ln>
        </p:spPr>
        <p:txBody>
          <a:bodyPr wrap="square" rtlCol="0">
            <a:spAutoFit/>
          </a:bodyPr>
          <a:lstStyle/>
          <a:p>
            <a:r>
              <a:rPr lang="en-US" sz="2800" b="1" dirty="0">
                <a:solidFill>
                  <a:schemeClr val="accent1"/>
                </a:solidFill>
              </a:rPr>
              <a:t>Statements</a:t>
            </a:r>
          </a:p>
        </p:txBody>
      </p:sp>
      <p:sp>
        <p:nvSpPr>
          <p:cNvPr id="12" name="Rectangle: Rounded Corners 11">
            <a:extLst>
              <a:ext uri="{FF2B5EF4-FFF2-40B4-BE49-F238E27FC236}">
                <a16:creationId xmlns:a16="http://schemas.microsoft.com/office/drawing/2014/main" id="{98E84794-84FC-4458-A347-92080F58FB2C}"/>
              </a:ext>
            </a:extLst>
          </p:cNvPr>
          <p:cNvSpPr/>
          <p:nvPr/>
        </p:nvSpPr>
        <p:spPr>
          <a:xfrm>
            <a:off x="1007274" y="3831035"/>
            <a:ext cx="1935332" cy="594804"/>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43D2D6B-D28C-40F3-A2AF-DE17F5674E03}"/>
              </a:ext>
            </a:extLst>
          </p:cNvPr>
          <p:cNvSpPr/>
          <p:nvPr/>
        </p:nvSpPr>
        <p:spPr>
          <a:xfrm>
            <a:off x="3288833" y="4310428"/>
            <a:ext cx="1154097" cy="510187"/>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787D2FA-300C-4092-8953-D93BFE49AAD4}"/>
              </a:ext>
            </a:extLst>
          </p:cNvPr>
          <p:cNvSpPr txBox="1"/>
          <p:nvPr/>
        </p:nvSpPr>
        <p:spPr>
          <a:xfrm>
            <a:off x="4449934" y="4150022"/>
            <a:ext cx="585926" cy="830997"/>
          </a:xfrm>
          <a:prstGeom prst="rect">
            <a:avLst/>
          </a:prstGeom>
          <a:noFill/>
        </p:spPr>
        <p:txBody>
          <a:bodyPr wrap="square" rtlCol="0">
            <a:spAutoFit/>
          </a:bodyPr>
          <a:lstStyle/>
          <a:p>
            <a:r>
              <a:rPr lang="en-US" sz="4800" b="1" dirty="0">
                <a:solidFill>
                  <a:schemeClr val="accent2"/>
                </a:solidFill>
              </a:rPr>
              <a:t>?</a:t>
            </a:r>
          </a:p>
        </p:txBody>
      </p:sp>
      <p:sp>
        <p:nvSpPr>
          <p:cNvPr id="20" name="Title 1">
            <a:extLst>
              <a:ext uri="{FF2B5EF4-FFF2-40B4-BE49-F238E27FC236}">
                <a16:creationId xmlns:a16="http://schemas.microsoft.com/office/drawing/2014/main" id="{E2CF85EF-9F11-4B86-810D-C83EE54371E0}"/>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Imperative Language Paradigm</a:t>
            </a:r>
            <a:endParaRPr lang="en-US" sz="2800" b="1" dirty="0">
              <a:latin typeface="+mn-lt"/>
            </a:endParaRPr>
          </a:p>
        </p:txBody>
      </p:sp>
      <p:cxnSp>
        <p:nvCxnSpPr>
          <p:cNvPr id="21" name="Straight Connector 20">
            <a:extLst>
              <a:ext uri="{FF2B5EF4-FFF2-40B4-BE49-F238E27FC236}">
                <a16:creationId xmlns:a16="http://schemas.microsoft.com/office/drawing/2014/main" id="{26A9A0C6-B567-4DF0-83BA-9DE032E64503}"/>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89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heel(1)">
                                      <p:cBhvr>
                                        <p:cTn id="22" dur="2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heel(1)">
                                      <p:cBhvr>
                                        <p:cTn id="37" dur="20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9" grpId="0" animBg="1"/>
      <p:bldP spid="10" grpId="0"/>
      <p:bldP spid="12" grpId="0" animBg="1"/>
      <p:bldP spid="13" grpId="0" animBg="1"/>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D0BF05A-F6E2-4512-80D1-B682B4272CD8}"/>
              </a:ext>
            </a:extLst>
          </p:cNvPr>
          <p:cNvSpPr txBox="1"/>
          <p:nvPr/>
        </p:nvSpPr>
        <p:spPr>
          <a:xfrm>
            <a:off x="1727579" y="2126135"/>
            <a:ext cx="3353200" cy="954107"/>
          </a:xfrm>
          <a:prstGeom prst="rect">
            <a:avLst/>
          </a:prstGeom>
          <a:noFill/>
        </p:spPr>
        <p:txBody>
          <a:bodyPr wrap="square" rtlCol="0">
            <a:spAutoFit/>
          </a:bodyPr>
          <a:lstStyle/>
          <a:p>
            <a:pPr algn="r"/>
            <a:r>
              <a:rPr lang="en-US" sz="2800" dirty="0"/>
              <a:t>Programs store data in variables</a:t>
            </a:r>
            <a:endParaRPr lang="en-US" sz="2800" i="1" dirty="0"/>
          </a:p>
        </p:txBody>
      </p:sp>
      <p:sp>
        <p:nvSpPr>
          <p:cNvPr id="7" name="TextBox 6">
            <a:extLst>
              <a:ext uri="{FF2B5EF4-FFF2-40B4-BE49-F238E27FC236}">
                <a16:creationId xmlns:a16="http://schemas.microsoft.com/office/drawing/2014/main" id="{67ADC71B-1A1D-49B8-ACEA-CD7ACBEA742A}"/>
              </a:ext>
            </a:extLst>
          </p:cNvPr>
          <p:cNvSpPr txBox="1"/>
          <p:nvPr/>
        </p:nvSpPr>
        <p:spPr>
          <a:xfrm>
            <a:off x="498762" y="3206909"/>
            <a:ext cx="4582017" cy="954107"/>
          </a:xfrm>
          <a:prstGeom prst="rect">
            <a:avLst/>
          </a:prstGeom>
          <a:noFill/>
        </p:spPr>
        <p:txBody>
          <a:bodyPr wrap="square" rtlCol="0">
            <a:spAutoFit/>
          </a:bodyPr>
          <a:lstStyle/>
          <a:p>
            <a:pPr algn="r"/>
            <a:r>
              <a:rPr lang="en-US" sz="2800" dirty="0"/>
              <a:t>Variables represent locations in the computer’s memory</a:t>
            </a:r>
            <a:endParaRPr lang="en-US" sz="2800" i="1" dirty="0"/>
          </a:p>
        </p:txBody>
      </p:sp>
      <p:sp>
        <p:nvSpPr>
          <p:cNvPr id="8" name="TextBox 7">
            <a:extLst>
              <a:ext uri="{FF2B5EF4-FFF2-40B4-BE49-F238E27FC236}">
                <a16:creationId xmlns:a16="http://schemas.microsoft.com/office/drawing/2014/main" id="{5BCD0D97-8F46-4064-9569-C9A7EACC01B6}"/>
              </a:ext>
            </a:extLst>
          </p:cNvPr>
          <p:cNvSpPr txBox="1"/>
          <p:nvPr/>
        </p:nvSpPr>
        <p:spPr>
          <a:xfrm>
            <a:off x="1233957" y="5044809"/>
            <a:ext cx="9724085" cy="954107"/>
          </a:xfrm>
          <a:prstGeom prst="rect">
            <a:avLst/>
          </a:prstGeom>
          <a:noFill/>
        </p:spPr>
        <p:txBody>
          <a:bodyPr wrap="square" rtlCol="0">
            <a:spAutoFit/>
          </a:bodyPr>
          <a:lstStyle/>
          <a:p>
            <a:pPr algn="ctr"/>
            <a:r>
              <a:rPr lang="en-US" sz="2800" dirty="0"/>
              <a:t>The contents of memory in use by a program, at any given time during its execution, is called the program’s </a:t>
            </a:r>
            <a:r>
              <a:rPr lang="en-US" sz="2800" b="1" i="1" u="sng" dirty="0"/>
              <a:t>state</a:t>
            </a:r>
            <a:r>
              <a:rPr lang="en-US" sz="2800" dirty="0"/>
              <a:t>.</a:t>
            </a:r>
          </a:p>
        </p:txBody>
      </p:sp>
      <p:sp>
        <p:nvSpPr>
          <p:cNvPr id="9" name="Title 1">
            <a:extLst>
              <a:ext uri="{FF2B5EF4-FFF2-40B4-BE49-F238E27FC236}">
                <a16:creationId xmlns:a16="http://schemas.microsoft.com/office/drawing/2014/main" id="{1E636CF0-CA87-404B-B4F5-41D58702FBD8}"/>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Program State</a:t>
            </a:r>
            <a:endParaRPr lang="en-US" sz="2800" b="1" dirty="0">
              <a:latin typeface="+mn-lt"/>
            </a:endParaRPr>
          </a:p>
        </p:txBody>
      </p:sp>
      <p:cxnSp>
        <p:nvCxnSpPr>
          <p:cNvPr id="10" name="Straight Connector 9">
            <a:extLst>
              <a:ext uri="{FF2B5EF4-FFF2-40B4-BE49-F238E27FC236}">
                <a16:creationId xmlns:a16="http://schemas.microsoft.com/office/drawing/2014/main" id="{E767332C-D686-4B17-A044-69E052252FCF}"/>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294066D-2387-4585-A6A5-113019666961}"/>
              </a:ext>
            </a:extLst>
          </p:cNvPr>
          <p:cNvPicPr>
            <a:picLocks noChangeAspect="1"/>
          </p:cNvPicPr>
          <p:nvPr/>
        </p:nvPicPr>
        <p:blipFill>
          <a:blip r:embed="rId2"/>
          <a:stretch>
            <a:fillRect/>
          </a:stretch>
        </p:blipFill>
        <p:spPr>
          <a:xfrm>
            <a:off x="5381394" y="1798603"/>
            <a:ext cx="6046449" cy="2930990"/>
          </a:xfrm>
          <a:prstGeom prst="rect">
            <a:avLst/>
          </a:prstGeom>
        </p:spPr>
      </p:pic>
    </p:spTree>
    <p:extLst>
      <p:ext uri="{BB962C8B-B14F-4D97-AF65-F5344CB8AC3E}">
        <p14:creationId xmlns:p14="http://schemas.microsoft.com/office/powerpoint/2010/main" val="6769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27A45A-DF08-4028-8DE6-04F6478B0578}"/>
              </a:ext>
            </a:extLst>
          </p:cNvPr>
          <p:cNvPicPr>
            <a:picLocks noChangeAspect="1"/>
          </p:cNvPicPr>
          <p:nvPr/>
        </p:nvPicPr>
        <p:blipFill>
          <a:blip r:embed="rId2"/>
          <a:stretch>
            <a:fillRect/>
          </a:stretch>
        </p:blipFill>
        <p:spPr>
          <a:xfrm>
            <a:off x="5007004" y="1124045"/>
            <a:ext cx="6271735" cy="3040196"/>
          </a:xfrm>
          <a:prstGeom prst="rect">
            <a:avLst/>
          </a:prstGeom>
        </p:spPr>
      </p:pic>
      <p:cxnSp>
        <p:nvCxnSpPr>
          <p:cNvPr id="3" name="Straight Arrow Connector 2">
            <a:extLst>
              <a:ext uri="{FF2B5EF4-FFF2-40B4-BE49-F238E27FC236}">
                <a16:creationId xmlns:a16="http://schemas.microsoft.com/office/drawing/2014/main" id="{967E8FE1-CE78-4A21-9152-41FD5B46D34D}"/>
              </a:ext>
            </a:extLst>
          </p:cNvPr>
          <p:cNvCxnSpPr/>
          <p:nvPr/>
        </p:nvCxnSpPr>
        <p:spPr>
          <a:xfrm flipH="1">
            <a:off x="8593583" y="2659086"/>
            <a:ext cx="9055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9F1100A3-0413-494D-BE25-73A520B07D51}"/>
              </a:ext>
            </a:extLst>
          </p:cNvPr>
          <p:cNvCxnSpPr>
            <a:cxnSpLocks/>
          </p:cNvCxnSpPr>
          <p:nvPr/>
        </p:nvCxnSpPr>
        <p:spPr>
          <a:xfrm flipH="1">
            <a:off x="7084380" y="2980163"/>
            <a:ext cx="241472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67AC07A-52BE-4A11-B811-416F8DA36170}"/>
              </a:ext>
            </a:extLst>
          </p:cNvPr>
          <p:cNvCxnSpPr>
            <a:cxnSpLocks/>
          </p:cNvCxnSpPr>
          <p:nvPr/>
        </p:nvCxnSpPr>
        <p:spPr>
          <a:xfrm flipH="1">
            <a:off x="7368466" y="3292361"/>
            <a:ext cx="213064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6D94383-8918-4A50-9D96-F8450E9B05E8}"/>
              </a:ext>
            </a:extLst>
          </p:cNvPr>
          <p:cNvSpPr txBox="1"/>
          <p:nvPr/>
        </p:nvSpPr>
        <p:spPr>
          <a:xfrm>
            <a:off x="325515" y="4804061"/>
            <a:ext cx="11540970" cy="523220"/>
          </a:xfrm>
          <a:prstGeom prst="rect">
            <a:avLst/>
          </a:prstGeom>
          <a:noFill/>
        </p:spPr>
        <p:txBody>
          <a:bodyPr wrap="square" rtlCol="0">
            <a:spAutoFit/>
          </a:bodyPr>
          <a:lstStyle/>
          <a:p>
            <a:pPr algn="ctr"/>
            <a:r>
              <a:rPr lang="en-US" sz="2800" dirty="0"/>
              <a:t>Fundamentally, everything is done by changing values of variables</a:t>
            </a:r>
          </a:p>
        </p:txBody>
      </p:sp>
      <p:sp>
        <p:nvSpPr>
          <p:cNvPr id="9" name="TextBox 8">
            <a:extLst>
              <a:ext uri="{FF2B5EF4-FFF2-40B4-BE49-F238E27FC236}">
                <a16:creationId xmlns:a16="http://schemas.microsoft.com/office/drawing/2014/main" id="{6058F1FF-2B5C-483B-892F-998429E00810}"/>
              </a:ext>
            </a:extLst>
          </p:cNvPr>
          <p:cNvSpPr txBox="1"/>
          <p:nvPr/>
        </p:nvSpPr>
        <p:spPr>
          <a:xfrm>
            <a:off x="221943" y="1061106"/>
            <a:ext cx="4145871" cy="830997"/>
          </a:xfrm>
          <a:prstGeom prst="rect">
            <a:avLst/>
          </a:prstGeom>
          <a:noFill/>
        </p:spPr>
        <p:txBody>
          <a:bodyPr wrap="square" rtlCol="0">
            <a:spAutoFit/>
          </a:bodyPr>
          <a:lstStyle/>
          <a:p>
            <a:pPr algn="r"/>
            <a:r>
              <a:rPr lang="en-US" sz="2400" dirty="0"/>
              <a:t>Statements can cause a program to change state:</a:t>
            </a:r>
          </a:p>
        </p:txBody>
      </p:sp>
      <p:sp>
        <p:nvSpPr>
          <p:cNvPr id="10" name="TextBox 9">
            <a:extLst>
              <a:ext uri="{FF2B5EF4-FFF2-40B4-BE49-F238E27FC236}">
                <a16:creationId xmlns:a16="http://schemas.microsoft.com/office/drawing/2014/main" id="{F7B74809-A002-4CC2-9A68-6DE2F6A3EB2B}"/>
              </a:ext>
            </a:extLst>
          </p:cNvPr>
          <p:cNvSpPr txBox="1"/>
          <p:nvPr/>
        </p:nvSpPr>
        <p:spPr>
          <a:xfrm>
            <a:off x="946584" y="2645807"/>
            <a:ext cx="1642368" cy="523220"/>
          </a:xfrm>
          <a:prstGeom prst="rect">
            <a:avLst/>
          </a:prstGeom>
          <a:noFill/>
        </p:spPr>
        <p:txBody>
          <a:bodyPr wrap="square" rtlCol="0">
            <a:spAutoFit/>
          </a:bodyPr>
          <a:lstStyle/>
          <a:p>
            <a:r>
              <a:rPr lang="en-US" sz="2800" b="1" dirty="0"/>
              <a:t>State 1)  </a:t>
            </a:r>
          </a:p>
        </p:txBody>
      </p:sp>
      <p:sp>
        <p:nvSpPr>
          <p:cNvPr id="11" name="TextBox 10">
            <a:extLst>
              <a:ext uri="{FF2B5EF4-FFF2-40B4-BE49-F238E27FC236}">
                <a16:creationId xmlns:a16="http://schemas.microsoft.com/office/drawing/2014/main" id="{2FF36130-3F51-44B3-9E6C-985511E48016}"/>
              </a:ext>
            </a:extLst>
          </p:cNvPr>
          <p:cNvSpPr txBox="1"/>
          <p:nvPr/>
        </p:nvSpPr>
        <p:spPr>
          <a:xfrm>
            <a:off x="2744303" y="2070693"/>
            <a:ext cx="1415989" cy="523220"/>
          </a:xfrm>
          <a:prstGeom prst="rect">
            <a:avLst/>
          </a:prstGeom>
          <a:noFill/>
        </p:spPr>
        <p:txBody>
          <a:bodyPr wrap="square" rtlCol="0">
            <a:spAutoFit/>
          </a:bodyPr>
          <a:lstStyle/>
          <a:p>
            <a:r>
              <a:rPr lang="en-US" sz="2800" b="1" dirty="0"/>
              <a:t>x	y  </a:t>
            </a:r>
          </a:p>
        </p:txBody>
      </p:sp>
      <p:sp>
        <p:nvSpPr>
          <p:cNvPr id="14" name="TextBox 13">
            <a:extLst>
              <a:ext uri="{FF2B5EF4-FFF2-40B4-BE49-F238E27FC236}">
                <a16:creationId xmlns:a16="http://schemas.microsoft.com/office/drawing/2014/main" id="{241D0045-3011-44B6-BE66-EB89AE8EAB0D}"/>
              </a:ext>
            </a:extLst>
          </p:cNvPr>
          <p:cNvSpPr txBox="1"/>
          <p:nvPr/>
        </p:nvSpPr>
        <p:spPr>
          <a:xfrm>
            <a:off x="946586" y="3158664"/>
            <a:ext cx="1642368" cy="523220"/>
          </a:xfrm>
          <a:prstGeom prst="rect">
            <a:avLst/>
          </a:prstGeom>
          <a:noFill/>
        </p:spPr>
        <p:txBody>
          <a:bodyPr wrap="square" rtlCol="0">
            <a:spAutoFit/>
          </a:bodyPr>
          <a:lstStyle/>
          <a:p>
            <a:r>
              <a:rPr lang="en-US" sz="2800" b="1" dirty="0"/>
              <a:t>State 2)  </a:t>
            </a:r>
          </a:p>
        </p:txBody>
      </p:sp>
      <p:sp>
        <p:nvSpPr>
          <p:cNvPr id="15" name="TextBox 14">
            <a:extLst>
              <a:ext uri="{FF2B5EF4-FFF2-40B4-BE49-F238E27FC236}">
                <a16:creationId xmlns:a16="http://schemas.microsoft.com/office/drawing/2014/main" id="{1D1C8164-A901-4589-B71C-AF5C57A432C7}"/>
              </a:ext>
            </a:extLst>
          </p:cNvPr>
          <p:cNvSpPr txBox="1"/>
          <p:nvPr/>
        </p:nvSpPr>
        <p:spPr>
          <a:xfrm>
            <a:off x="946586" y="3676533"/>
            <a:ext cx="1642368" cy="523220"/>
          </a:xfrm>
          <a:prstGeom prst="rect">
            <a:avLst/>
          </a:prstGeom>
          <a:noFill/>
        </p:spPr>
        <p:txBody>
          <a:bodyPr wrap="square" rtlCol="0">
            <a:spAutoFit/>
          </a:bodyPr>
          <a:lstStyle/>
          <a:p>
            <a:r>
              <a:rPr lang="en-US" sz="2800" b="1" dirty="0"/>
              <a:t>State 3)  </a:t>
            </a:r>
          </a:p>
        </p:txBody>
      </p:sp>
      <p:sp>
        <p:nvSpPr>
          <p:cNvPr id="17" name="TextBox 16">
            <a:extLst>
              <a:ext uri="{FF2B5EF4-FFF2-40B4-BE49-F238E27FC236}">
                <a16:creationId xmlns:a16="http://schemas.microsoft.com/office/drawing/2014/main" id="{9C227CCA-70BA-45BE-8DA2-5DFEF296C217}"/>
              </a:ext>
            </a:extLst>
          </p:cNvPr>
          <p:cNvSpPr txBox="1"/>
          <p:nvPr/>
        </p:nvSpPr>
        <p:spPr>
          <a:xfrm>
            <a:off x="2744303" y="2631431"/>
            <a:ext cx="1415989" cy="523220"/>
          </a:xfrm>
          <a:prstGeom prst="rect">
            <a:avLst/>
          </a:prstGeom>
          <a:noFill/>
        </p:spPr>
        <p:txBody>
          <a:bodyPr wrap="square" rtlCol="0">
            <a:spAutoFit/>
          </a:bodyPr>
          <a:lstStyle/>
          <a:p>
            <a:r>
              <a:rPr lang="en-US" sz="2800" dirty="0"/>
              <a:t>0	0  </a:t>
            </a:r>
          </a:p>
        </p:txBody>
      </p:sp>
      <p:sp>
        <p:nvSpPr>
          <p:cNvPr id="18" name="TextBox 17">
            <a:extLst>
              <a:ext uri="{FF2B5EF4-FFF2-40B4-BE49-F238E27FC236}">
                <a16:creationId xmlns:a16="http://schemas.microsoft.com/office/drawing/2014/main" id="{E9FB65C3-4123-4DF7-A70C-6C3BB1DBE5A5}"/>
              </a:ext>
            </a:extLst>
          </p:cNvPr>
          <p:cNvSpPr txBox="1"/>
          <p:nvPr/>
        </p:nvSpPr>
        <p:spPr>
          <a:xfrm>
            <a:off x="2746527" y="3158664"/>
            <a:ext cx="1415989" cy="523220"/>
          </a:xfrm>
          <a:prstGeom prst="rect">
            <a:avLst/>
          </a:prstGeom>
          <a:noFill/>
        </p:spPr>
        <p:txBody>
          <a:bodyPr wrap="square" rtlCol="0">
            <a:spAutoFit/>
          </a:bodyPr>
          <a:lstStyle/>
          <a:p>
            <a:r>
              <a:rPr lang="en-US" sz="2800" dirty="0"/>
              <a:t>7	0  </a:t>
            </a:r>
          </a:p>
        </p:txBody>
      </p:sp>
      <p:sp>
        <p:nvSpPr>
          <p:cNvPr id="19" name="TextBox 18">
            <a:extLst>
              <a:ext uri="{FF2B5EF4-FFF2-40B4-BE49-F238E27FC236}">
                <a16:creationId xmlns:a16="http://schemas.microsoft.com/office/drawing/2014/main" id="{7D41E5E4-20C3-46D7-AF58-D00EDCE10022}"/>
              </a:ext>
            </a:extLst>
          </p:cNvPr>
          <p:cNvSpPr txBox="1"/>
          <p:nvPr/>
        </p:nvSpPr>
        <p:spPr>
          <a:xfrm>
            <a:off x="2746529" y="3676533"/>
            <a:ext cx="2081815" cy="523220"/>
          </a:xfrm>
          <a:prstGeom prst="rect">
            <a:avLst/>
          </a:prstGeom>
          <a:noFill/>
        </p:spPr>
        <p:txBody>
          <a:bodyPr wrap="square" rtlCol="0">
            <a:spAutoFit/>
          </a:bodyPr>
          <a:lstStyle/>
          <a:p>
            <a:r>
              <a:rPr lang="en-US" sz="2800" dirty="0"/>
              <a:t>7	14  </a:t>
            </a:r>
          </a:p>
        </p:txBody>
      </p:sp>
      <p:sp>
        <p:nvSpPr>
          <p:cNvPr id="22" name="Rectangle 21">
            <a:extLst>
              <a:ext uri="{FF2B5EF4-FFF2-40B4-BE49-F238E27FC236}">
                <a16:creationId xmlns:a16="http://schemas.microsoft.com/office/drawing/2014/main" id="{33C80EC7-6292-4A93-9B7B-D62089BA2595}"/>
              </a:ext>
            </a:extLst>
          </p:cNvPr>
          <p:cNvSpPr/>
          <p:nvPr/>
        </p:nvSpPr>
        <p:spPr>
          <a:xfrm>
            <a:off x="2351304" y="2593913"/>
            <a:ext cx="2201662" cy="16453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51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righ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right)">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right)">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4" grpId="0"/>
      <p:bldP spid="15" grpId="0"/>
      <p:bldP spid="17" grpId="0"/>
      <p:bldP spid="18" grpId="0"/>
      <p:bldP spid="19" grpId="0"/>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old tv">
            <a:extLst>
              <a:ext uri="{FF2B5EF4-FFF2-40B4-BE49-F238E27FC236}">
                <a16:creationId xmlns:a16="http://schemas.microsoft.com/office/drawing/2014/main" id="{D50B3904-60C4-459B-BB14-5DA0D31D8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310" y="2024109"/>
            <a:ext cx="2812476" cy="1955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902DE02-832C-4320-9BB9-E97BF3FBC412}"/>
              </a:ext>
            </a:extLst>
          </p:cNvPr>
          <p:cNvSpPr txBox="1"/>
          <p:nvPr/>
        </p:nvSpPr>
        <p:spPr>
          <a:xfrm>
            <a:off x="6539885" y="2309565"/>
            <a:ext cx="3003612" cy="1384995"/>
          </a:xfrm>
          <a:prstGeom prst="rect">
            <a:avLst/>
          </a:prstGeom>
          <a:noFill/>
        </p:spPr>
        <p:txBody>
          <a:bodyPr wrap="square" rtlCol="0">
            <a:spAutoFit/>
          </a:bodyPr>
          <a:lstStyle/>
          <a:p>
            <a:r>
              <a:rPr lang="en-US" sz="2800" b="1" u="sng" dirty="0"/>
              <a:t>State variables:</a:t>
            </a:r>
          </a:p>
          <a:p>
            <a:pPr marL="457200" indent="-457200">
              <a:buFont typeface="Arial" panose="020B0604020202020204" pitchFamily="34" charset="0"/>
              <a:buChar char="•"/>
            </a:pPr>
            <a:r>
              <a:rPr lang="en-US" sz="2800" dirty="0"/>
              <a:t>Channel</a:t>
            </a:r>
          </a:p>
          <a:p>
            <a:pPr marL="457200" indent="-457200">
              <a:buFont typeface="Arial" panose="020B0604020202020204" pitchFamily="34" charset="0"/>
              <a:buChar char="•"/>
            </a:pPr>
            <a:r>
              <a:rPr lang="en-US" sz="2800" dirty="0"/>
              <a:t>Volume</a:t>
            </a:r>
          </a:p>
        </p:txBody>
      </p:sp>
      <p:sp>
        <p:nvSpPr>
          <p:cNvPr id="4" name="TextBox 3">
            <a:extLst>
              <a:ext uri="{FF2B5EF4-FFF2-40B4-BE49-F238E27FC236}">
                <a16:creationId xmlns:a16="http://schemas.microsoft.com/office/drawing/2014/main" id="{1A5BD010-0211-40C4-9CCE-632A2F6BC042}"/>
              </a:ext>
            </a:extLst>
          </p:cNvPr>
          <p:cNvSpPr txBox="1"/>
          <p:nvPr/>
        </p:nvSpPr>
        <p:spPr>
          <a:xfrm>
            <a:off x="1435178" y="4453681"/>
            <a:ext cx="9321643"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t>We must know the current state of the TV, or “Volume Up” and “Channel Down” can’t be properly defined.</a:t>
            </a:r>
          </a:p>
          <a:p>
            <a:pPr marL="457200" indent="-457200">
              <a:buFont typeface="Arial" panose="020B0604020202020204" pitchFamily="34" charset="0"/>
              <a:buChar char="•"/>
            </a:pPr>
            <a:r>
              <a:rPr lang="en-US" sz="2400" dirty="0"/>
              <a:t>Thus, current volume and current channel are part of the TV’s state.</a:t>
            </a:r>
          </a:p>
        </p:txBody>
      </p:sp>
      <p:sp>
        <p:nvSpPr>
          <p:cNvPr id="6" name="Title 1">
            <a:extLst>
              <a:ext uri="{FF2B5EF4-FFF2-40B4-BE49-F238E27FC236}">
                <a16:creationId xmlns:a16="http://schemas.microsoft.com/office/drawing/2014/main" id="{3076EB25-29D3-497B-B71E-D0C895900FC0}"/>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Everyday Example?</a:t>
            </a:r>
            <a:endParaRPr lang="en-US" sz="2800" b="1" dirty="0">
              <a:latin typeface="+mn-lt"/>
            </a:endParaRPr>
          </a:p>
        </p:txBody>
      </p:sp>
      <p:cxnSp>
        <p:nvCxnSpPr>
          <p:cNvPr id="7" name="Straight Connector 6">
            <a:extLst>
              <a:ext uri="{FF2B5EF4-FFF2-40B4-BE49-F238E27FC236}">
                <a16:creationId xmlns:a16="http://schemas.microsoft.com/office/drawing/2014/main" id="{EA983D32-C8B0-4F38-8C7F-CDE95DA6CD22}"/>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95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Effect transition="in" filter="fade">
                                      <p:cBhvr>
                                        <p:cTn id="3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3C12A1-232D-4A3B-B10D-B306A2EF71E8}"/>
              </a:ext>
            </a:extLst>
          </p:cNvPr>
          <p:cNvSpPr/>
          <p:nvPr/>
        </p:nvSpPr>
        <p:spPr>
          <a:xfrm>
            <a:off x="4483156" y="881086"/>
            <a:ext cx="6741110" cy="707886"/>
          </a:xfrm>
          <a:prstGeom prst="rect">
            <a:avLst/>
          </a:prstGeom>
        </p:spPr>
        <p:txBody>
          <a:bodyPr wrap="square">
            <a:spAutoFit/>
          </a:bodyPr>
          <a:lstStyle/>
          <a:p>
            <a:pPr algn="ctr"/>
            <a:r>
              <a:rPr lang="en-US" sz="4000" b="1" dirty="0"/>
              <a:t>Operating System Example</a:t>
            </a:r>
          </a:p>
        </p:txBody>
      </p:sp>
      <p:sp>
        <p:nvSpPr>
          <p:cNvPr id="3" name="TextBox 2">
            <a:extLst>
              <a:ext uri="{FF2B5EF4-FFF2-40B4-BE49-F238E27FC236}">
                <a16:creationId xmlns:a16="http://schemas.microsoft.com/office/drawing/2014/main" id="{8E64A939-BCD0-45FE-A0A4-1EA8DEA54A08}"/>
              </a:ext>
            </a:extLst>
          </p:cNvPr>
          <p:cNvSpPr txBox="1"/>
          <p:nvPr/>
        </p:nvSpPr>
        <p:spPr>
          <a:xfrm>
            <a:off x="6096000" y="1647887"/>
            <a:ext cx="3515422" cy="461665"/>
          </a:xfrm>
          <a:prstGeom prst="rect">
            <a:avLst/>
          </a:prstGeom>
          <a:noFill/>
        </p:spPr>
        <p:txBody>
          <a:bodyPr wrap="square" rtlCol="0">
            <a:spAutoFit/>
          </a:bodyPr>
          <a:lstStyle/>
          <a:p>
            <a:pPr algn="ctr"/>
            <a:r>
              <a:rPr lang="en-US" sz="2400" dirty="0"/>
              <a:t>From CCPS 590</a:t>
            </a:r>
          </a:p>
        </p:txBody>
      </p:sp>
      <p:pic>
        <p:nvPicPr>
          <p:cNvPr id="4" name="Picture 3" descr="f11.pdf">
            <a:extLst>
              <a:ext uri="{FF2B5EF4-FFF2-40B4-BE49-F238E27FC236}">
                <a16:creationId xmlns:a16="http://schemas.microsoft.com/office/drawing/2014/main" id="{C0F08071-0C9E-44B4-BA8B-D2A1EB410092}"/>
              </a:ext>
            </a:extLst>
          </p:cNvPr>
          <p:cNvPicPr>
            <a:picLocks noChangeAspect="1"/>
          </p:cNvPicPr>
          <p:nvPr/>
        </p:nvPicPr>
        <p:blipFill rotWithShape="1">
          <a:blip r:embed="rId2"/>
          <a:srcRect l="4956" t="9111" r="52772" b="25628"/>
          <a:stretch/>
        </p:blipFill>
        <p:spPr>
          <a:xfrm>
            <a:off x="703150" y="101637"/>
            <a:ext cx="3331346" cy="6655858"/>
          </a:xfrm>
          <a:prstGeom prst="rect">
            <a:avLst/>
          </a:prstGeom>
        </p:spPr>
      </p:pic>
      <p:sp>
        <p:nvSpPr>
          <p:cNvPr id="5" name="TextBox 4">
            <a:extLst>
              <a:ext uri="{FF2B5EF4-FFF2-40B4-BE49-F238E27FC236}">
                <a16:creationId xmlns:a16="http://schemas.microsoft.com/office/drawing/2014/main" id="{FA4C0404-77C9-4CE7-A3B4-A3FEDAC18837}"/>
              </a:ext>
            </a:extLst>
          </p:cNvPr>
          <p:cNvSpPr txBox="1"/>
          <p:nvPr/>
        </p:nvSpPr>
        <p:spPr>
          <a:xfrm>
            <a:off x="4995092" y="2579454"/>
            <a:ext cx="5800079" cy="1200329"/>
          </a:xfrm>
          <a:prstGeom prst="rect">
            <a:avLst/>
          </a:prstGeom>
          <a:noFill/>
        </p:spPr>
        <p:txBody>
          <a:bodyPr wrap="square" rtlCol="0">
            <a:spAutoFit/>
          </a:bodyPr>
          <a:lstStyle/>
          <a:p>
            <a:pPr algn="ctr"/>
            <a:r>
              <a:rPr lang="en-US" sz="2400" dirty="0"/>
              <a:t>When an interrupt occurs, the </a:t>
            </a:r>
            <a:r>
              <a:rPr lang="en-US" sz="2400" b="1" i="1" u="sng" dirty="0"/>
              <a:t>state</a:t>
            </a:r>
            <a:r>
              <a:rPr lang="en-US" sz="2400" dirty="0"/>
              <a:t> of the processor (accumulators, registers, etc.) is saved to memory.</a:t>
            </a:r>
          </a:p>
        </p:txBody>
      </p:sp>
      <p:sp>
        <p:nvSpPr>
          <p:cNvPr id="6" name="TextBox 5">
            <a:extLst>
              <a:ext uri="{FF2B5EF4-FFF2-40B4-BE49-F238E27FC236}">
                <a16:creationId xmlns:a16="http://schemas.microsoft.com/office/drawing/2014/main" id="{4A554C20-F83B-46D1-A82B-AEFE5E441EA2}"/>
              </a:ext>
            </a:extLst>
          </p:cNvPr>
          <p:cNvSpPr txBox="1"/>
          <p:nvPr/>
        </p:nvSpPr>
        <p:spPr>
          <a:xfrm>
            <a:off x="4722707" y="3989883"/>
            <a:ext cx="6344847" cy="830997"/>
          </a:xfrm>
          <a:prstGeom prst="rect">
            <a:avLst/>
          </a:prstGeom>
          <a:noFill/>
        </p:spPr>
        <p:txBody>
          <a:bodyPr wrap="square" rtlCol="0">
            <a:spAutoFit/>
          </a:bodyPr>
          <a:lstStyle/>
          <a:p>
            <a:pPr algn="ctr"/>
            <a:r>
              <a:rPr lang="en-US" sz="2400" dirty="0"/>
              <a:t>When the interrupt is over, the state of the processor before the interrupt can be restored.</a:t>
            </a:r>
          </a:p>
        </p:txBody>
      </p:sp>
      <p:sp>
        <p:nvSpPr>
          <p:cNvPr id="7" name="Rectangle: Rounded Corners 6">
            <a:extLst>
              <a:ext uri="{FF2B5EF4-FFF2-40B4-BE49-F238E27FC236}">
                <a16:creationId xmlns:a16="http://schemas.microsoft.com/office/drawing/2014/main" id="{BE5FDF15-EDE2-46F0-86E3-F3D1F644168C}"/>
              </a:ext>
            </a:extLst>
          </p:cNvPr>
          <p:cNvSpPr/>
          <p:nvPr/>
        </p:nvSpPr>
        <p:spPr>
          <a:xfrm>
            <a:off x="2569680" y="1288328"/>
            <a:ext cx="1464816" cy="329255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BB63523-B5B8-4411-A035-C55DB3DC2A36}"/>
              </a:ext>
            </a:extLst>
          </p:cNvPr>
          <p:cNvCxnSpPr/>
          <p:nvPr/>
        </p:nvCxnSpPr>
        <p:spPr>
          <a:xfrm flipH="1" flipV="1">
            <a:off x="2081408" y="1288328"/>
            <a:ext cx="488272" cy="39370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80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heel(1)">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righ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nes">
            <a:extLst>
              <a:ext uri="{FF2B5EF4-FFF2-40B4-BE49-F238E27FC236}">
                <a16:creationId xmlns:a16="http://schemas.microsoft.com/office/drawing/2014/main" id="{FD97688B-A1C6-4BD4-9B64-0BC90A86A6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7995" y="3477019"/>
            <a:ext cx="4756661" cy="2469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AA028E-5B3F-4F94-B758-DBB58AFE7EBB}"/>
              </a:ext>
            </a:extLst>
          </p:cNvPr>
          <p:cNvSpPr txBox="1"/>
          <p:nvPr/>
        </p:nvSpPr>
        <p:spPr>
          <a:xfrm>
            <a:off x="2166689" y="540552"/>
            <a:ext cx="7858622" cy="830997"/>
          </a:xfrm>
          <a:prstGeom prst="rect">
            <a:avLst/>
          </a:prstGeom>
          <a:noFill/>
        </p:spPr>
        <p:txBody>
          <a:bodyPr wrap="square" rtlCol="0">
            <a:spAutoFit/>
          </a:bodyPr>
          <a:lstStyle/>
          <a:p>
            <a:pPr algn="ctr"/>
            <a:r>
              <a:rPr lang="en-US" sz="4800" b="1" dirty="0"/>
              <a:t>Emulator Save States</a:t>
            </a:r>
          </a:p>
        </p:txBody>
      </p:sp>
      <p:sp>
        <p:nvSpPr>
          <p:cNvPr id="5" name="TextBox 4">
            <a:extLst>
              <a:ext uri="{FF2B5EF4-FFF2-40B4-BE49-F238E27FC236}">
                <a16:creationId xmlns:a16="http://schemas.microsoft.com/office/drawing/2014/main" id="{0620C2C3-CDEB-47F3-B1B4-08CDA981341C}"/>
              </a:ext>
            </a:extLst>
          </p:cNvPr>
          <p:cNvSpPr txBox="1"/>
          <p:nvPr/>
        </p:nvSpPr>
        <p:spPr>
          <a:xfrm>
            <a:off x="2009671" y="1577644"/>
            <a:ext cx="8635999"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t>If you’ve ever played a console emulator with a “save state” option, this is how they work.</a:t>
            </a:r>
          </a:p>
          <a:p>
            <a:pPr marL="457200" indent="-457200">
              <a:buFont typeface="Arial" panose="020B0604020202020204" pitchFamily="34" charset="0"/>
              <a:buChar char="•"/>
            </a:pPr>
            <a:r>
              <a:rPr lang="en-US" sz="2400" dirty="0"/>
              <a:t>A save state is simply a memory dump of the console’s RAM.</a:t>
            </a:r>
          </a:p>
        </p:txBody>
      </p:sp>
      <p:pic>
        <p:nvPicPr>
          <p:cNvPr id="2052" name="Picture 4" descr="Image result for NES">
            <a:extLst>
              <a:ext uri="{FF2B5EF4-FFF2-40B4-BE49-F238E27FC236}">
                <a16:creationId xmlns:a16="http://schemas.microsoft.com/office/drawing/2014/main" id="{93D98ACD-1988-4A52-B9FE-3904611C1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9908" y="3188856"/>
            <a:ext cx="3045827" cy="304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92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4BE612-463B-4427-8AD1-07B1474653CF}"/>
              </a:ext>
            </a:extLst>
          </p:cNvPr>
          <p:cNvSpPr txBox="1"/>
          <p:nvPr/>
        </p:nvSpPr>
        <p:spPr>
          <a:xfrm>
            <a:off x="938074" y="1956185"/>
            <a:ext cx="10315852" cy="523220"/>
          </a:xfrm>
          <a:prstGeom prst="rect">
            <a:avLst/>
          </a:prstGeom>
          <a:noFill/>
        </p:spPr>
        <p:txBody>
          <a:bodyPr wrap="square" rtlCol="0">
            <a:spAutoFit/>
          </a:bodyPr>
          <a:lstStyle/>
          <a:p>
            <a:pPr algn="ctr"/>
            <a:r>
              <a:rPr lang="en-US" sz="2800" dirty="0"/>
              <a:t>Recipes, checklists, IKEA instructions, etc. are all familiar concepts.</a:t>
            </a:r>
          </a:p>
        </p:txBody>
      </p:sp>
      <p:sp>
        <p:nvSpPr>
          <p:cNvPr id="7" name="TextBox 6">
            <a:extLst>
              <a:ext uri="{FF2B5EF4-FFF2-40B4-BE49-F238E27FC236}">
                <a16:creationId xmlns:a16="http://schemas.microsoft.com/office/drawing/2014/main" id="{187B3468-D139-4114-ABB1-908F93DA241C}"/>
              </a:ext>
            </a:extLst>
          </p:cNvPr>
          <p:cNvSpPr txBox="1"/>
          <p:nvPr/>
        </p:nvSpPr>
        <p:spPr>
          <a:xfrm>
            <a:off x="1390835" y="2907019"/>
            <a:ext cx="9410330" cy="954107"/>
          </a:xfrm>
          <a:prstGeom prst="rect">
            <a:avLst/>
          </a:prstGeom>
          <a:noFill/>
        </p:spPr>
        <p:txBody>
          <a:bodyPr wrap="square" rtlCol="0">
            <a:spAutoFit/>
          </a:bodyPr>
          <a:lstStyle/>
          <a:p>
            <a:pPr algn="ctr"/>
            <a:r>
              <a:rPr lang="en-US" sz="2800" dirty="0"/>
              <a:t>These things are not computer programs, but are similar in style to imperative programming.</a:t>
            </a:r>
          </a:p>
        </p:txBody>
      </p:sp>
      <p:sp>
        <p:nvSpPr>
          <p:cNvPr id="9" name="TextBox 8">
            <a:extLst>
              <a:ext uri="{FF2B5EF4-FFF2-40B4-BE49-F238E27FC236}">
                <a16:creationId xmlns:a16="http://schemas.microsoft.com/office/drawing/2014/main" id="{D3E9AC61-CB9A-4DF3-87F6-4D0E658093C5}"/>
              </a:ext>
            </a:extLst>
          </p:cNvPr>
          <p:cNvSpPr txBox="1"/>
          <p:nvPr/>
        </p:nvSpPr>
        <p:spPr>
          <a:xfrm>
            <a:off x="1390835" y="4288740"/>
            <a:ext cx="9410330" cy="954107"/>
          </a:xfrm>
          <a:prstGeom prst="rect">
            <a:avLst/>
          </a:prstGeom>
          <a:noFill/>
        </p:spPr>
        <p:txBody>
          <a:bodyPr wrap="square" rtlCol="0">
            <a:spAutoFit/>
          </a:bodyPr>
          <a:lstStyle/>
          <a:p>
            <a:pPr algn="ctr"/>
            <a:r>
              <a:rPr lang="en-US" sz="2800" dirty="0"/>
              <a:t>Understanding imperative programming is thus less of a conceptual leap for the novice programmer.</a:t>
            </a:r>
          </a:p>
        </p:txBody>
      </p:sp>
      <p:sp>
        <p:nvSpPr>
          <p:cNvPr id="6" name="Title 1">
            <a:extLst>
              <a:ext uri="{FF2B5EF4-FFF2-40B4-BE49-F238E27FC236}">
                <a16:creationId xmlns:a16="http://schemas.microsoft.com/office/drawing/2014/main" id="{9EDE2D09-959B-4C92-9B17-6F24906DE9A3}"/>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Why Imperative?</a:t>
            </a:r>
            <a:endParaRPr lang="en-US" sz="2800" b="1" dirty="0">
              <a:latin typeface="+mn-lt"/>
            </a:endParaRPr>
          </a:p>
        </p:txBody>
      </p:sp>
      <p:cxnSp>
        <p:nvCxnSpPr>
          <p:cNvPr id="8" name="Straight Connector 7">
            <a:extLst>
              <a:ext uri="{FF2B5EF4-FFF2-40B4-BE49-F238E27FC236}">
                <a16:creationId xmlns:a16="http://schemas.microsoft.com/office/drawing/2014/main" id="{EC7EFF4B-98F2-46A9-9FDE-B5B7612D0462}"/>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33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F63BE3D-4DF5-4E12-9F49-FF2653AA25C1}"/>
              </a:ext>
            </a:extLst>
          </p:cNvPr>
          <p:cNvSpPr>
            <a:spLocks noGrp="1"/>
          </p:cNvSpPr>
          <p:nvPr>
            <p:ph type="title"/>
          </p:nvPr>
        </p:nvSpPr>
        <p:spPr>
          <a:xfrm>
            <a:off x="838200" y="8299"/>
            <a:ext cx="10515600" cy="1325563"/>
          </a:xfrm>
        </p:spPr>
        <p:txBody>
          <a:bodyPr>
            <a:normAutofit/>
          </a:bodyPr>
          <a:lstStyle/>
          <a:p>
            <a:pPr algn="ctr"/>
            <a:r>
              <a:rPr lang="en-US" sz="4000" b="1" dirty="0">
                <a:latin typeface="+mn-lt"/>
              </a:rPr>
              <a:t>When Contacting…</a:t>
            </a:r>
            <a:endParaRPr lang="en-US" sz="2800" b="1" dirty="0">
              <a:latin typeface="+mn-lt"/>
            </a:endParaRPr>
          </a:p>
        </p:txBody>
      </p:sp>
      <p:cxnSp>
        <p:nvCxnSpPr>
          <p:cNvPr id="7" name="Straight Connector 6">
            <a:extLst>
              <a:ext uri="{FF2B5EF4-FFF2-40B4-BE49-F238E27FC236}">
                <a16:creationId xmlns:a16="http://schemas.microsoft.com/office/drawing/2014/main" id="{BF829A8B-4A41-4A63-BFED-CDB5EA391B0E}"/>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9F61229-C969-4B9E-BBE4-CF18EFECB650}"/>
              </a:ext>
            </a:extLst>
          </p:cNvPr>
          <p:cNvSpPr/>
          <p:nvPr/>
        </p:nvSpPr>
        <p:spPr>
          <a:xfrm>
            <a:off x="2521527" y="2616445"/>
            <a:ext cx="8469745" cy="1815882"/>
          </a:xfrm>
          <a:prstGeom prst="rect">
            <a:avLst/>
          </a:prstGeom>
        </p:spPr>
        <p:txBody>
          <a:bodyPr wrap="square">
            <a:spAutoFit/>
          </a:bodyPr>
          <a:lstStyle/>
          <a:p>
            <a:pPr marL="457200" indent="-457200">
              <a:buFont typeface="Arial" panose="020B0604020202020204" pitchFamily="34" charset="0"/>
              <a:buChar char="•"/>
            </a:pPr>
            <a:r>
              <a:rPr lang="en-US" sz="2800" dirty="0"/>
              <a:t>E-mail – I check it often (aufkes@ryerson.ca)</a:t>
            </a:r>
          </a:p>
          <a:p>
            <a:pPr marL="457200" indent="-457200">
              <a:buFont typeface="Arial" panose="020B0604020202020204" pitchFamily="34" charset="0"/>
              <a:buChar char="•"/>
            </a:pPr>
            <a:r>
              <a:rPr lang="en-US" sz="2800" dirty="0"/>
              <a:t>Please put CCPS506 in the subject line</a:t>
            </a:r>
          </a:p>
          <a:p>
            <a:pPr marL="457200" indent="-457200">
              <a:buFont typeface="Arial" panose="020B0604020202020204" pitchFamily="34" charset="0"/>
              <a:buChar char="•"/>
            </a:pPr>
            <a:r>
              <a:rPr lang="en-US" sz="2800" dirty="0"/>
              <a:t>Include your full name </a:t>
            </a:r>
          </a:p>
          <a:p>
            <a:pPr marL="457200" indent="-457200">
              <a:buFont typeface="Arial" panose="020B0604020202020204" pitchFamily="34" charset="0"/>
              <a:buChar char="•"/>
            </a:pPr>
            <a:r>
              <a:rPr lang="en-US" sz="2800" dirty="0"/>
              <a:t>Use your Ryerson account</a:t>
            </a:r>
          </a:p>
        </p:txBody>
      </p:sp>
    </p:spTree>
    <p:extLst>
      <p:ext uri="{BB962C8B-B14F-4D97-AF65-F5344CB8AC3E}">
        <p14:creationId xmlns:p14="http://schemas.microsoft.com/office/powerpoint/2010/main" val="282950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9E402A-46BD-46F9-B103-7DAA6D295E3E}"/>
              </a:ext>
            </a:extLst>
          </p:cNvPr>
          <p:cNvSpPr txBox="1"/>
          <p:nvPr/>
        </p:nvSpPr>
        <p:spPr>
          <a:xfrm>
            <a:off x="1560946" y="1583854"/>
            <a:ext cx="9529147" cy="1200329"/>
          </a:xfrm>
          <a:prstGeom prst="rect">
            <a:avLst/>
          </a:prstGeom>
          <a:noFill/>
        </p:spPr>
        <p:txBody>
          <a:bodyPr wrap="square" rtlCol="0">
            <a:spAutoFit/>
          </a:bodyPr>
          <a:lstStyle/>
          <a:p>
            <a:r>
              <a:rPr lang="en-US" sz="2400" b="1" u="sng" dirty="0"/>
              <a:t>Before switching to Python, Ryerson taught multiple versions of CPS109:</a:t>
            </a:r>
          </a:p>
          <a:p>
            <a:pPr marL="285750" indent="-285750">
              <a:buFont typeface="Arial" panose="020B0604020202020204" pitchFamily="34" charset="0"/>
              <a:buChar char="•"/>
            </a:pPr>
            <a:r>
              <a:rPr lang="en-US" sz="2400" dirty="0"/>
              <a:t>Objects first (for people with programming experience)</a:t>
            </a:r>
          </a:p>
          <a:p>
            <a:pPr marL="285750" indent="-285750">
              <a:buFont typeface="Arial" panose="020B0604020202020204" pitchFamily="34" charset="0"/>
              <a:buChar char="•"/>
            </a:pPr>
            <a:r>
              <a:rPr lang="en-US" sz="2400" dirty="0"/>
              <a:t>Objects later (for people new to programming)</a:t>
            </a:r>
          </a:p>
        </p:txBody>
      </p:sp>
      <p:pic>
        <p:nvPicPr>
          <p:cNvPr id="1026" name="Picture 2" descr="Image result for late objects">
            <a:extLst>
              <a:ext uri="{FF2B5EF4-FFF2-40B4-BE49-F238E27FC236}">
                <a16:creationId xmlns:a16="http://schemas.microsoft.com/office/drawing/2014/main" id="{D24EDBC0-F9AC-4063-B8CA-D2C9B6BC7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6507" y="3094182"/>
            <a:ext cx="2523590" cy="32045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big java">
            <a:extLst>
              <a:ext uri="{FF2B5EF4-FFF2-40B4-BE49-F238E27FC236}">
                <a16:creationId xmlns:a16="http://schemas.microsoft.com/office/drawing/2014/main" id="{55A40C35-1744-49D4-AEFA-5D7EA5DAE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 y="3094182"/>
            <a:ext cx="2577392" cy="32045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88AA9F-CA37-4F5D-A6F3-99B925786DF2}"/>
              </a:ext>
            </a:extLst>
          </p:cNvPr>
          <p:cNvSpPr txBox="1"/>
          <p:nvPr/>
        </p:nvSpPr>
        <p:spPr>
          <a:xfrm>
            <a:off x="4115716" y="4785499"/>
            <a:ext cx="4621286" cy="830997"/>
          </a:xfrm>
          <a:prstGeom prst="rect">
            <a:avLst/>
          </a:prstGeom>
          <a:noFill/>
        </p:spPr>
        <p:txBody>
          <a:bodyPr wrap="square" rtlCol="0">
            <a:spAutoFit/>
          </a:bodyPr>
          <a:lstStyle/>
          <a:p>
            <a:pPr algn="r"/>
            <a:r>
              <a:rPr lang="en-US" sz="2400" dirty="0"/>
              <a:t>Focuses on imperative paradigm before introducing OOP abstraction</a:t>
            </a:r>
          </a:p>
        </p:txBody>
      </p:sp>
      <p:sp>
        <p:nvSpPr>
          <p:cNvPr id="8" name="TextBox 7">
            <a:extLst>
              <a:ext uri="{FF2B5EF4-FFF2-40B4-BE49-F238E27FC236}">
                <a16:creationId xmlns:a16="http://schemas.microsoft.com/office/drawing/2014/main" id="{BDE34A14-9203-4C92-9036-24B5BDCB95E5}"/>
              </a:ext>
            </a:extLst>
          </p:cNvPr>
          <p:cNvSpPr txBox="1"/>
          <p:nvPr/>
        </p:nvSpPr>
        <p:spPr>
          <a:xfrm>
            <a:off x="3616956" y="3565959"/>
            <a:ext cx="4341179" cy="830997"/>
          </a:xfrm>
          <a:prstGeom prst="rect">
            <a:avLst/>
          </a:prstGeom>
          <a:noFill/>
        </p:spPr>
        <p:txBody>
          <a:bodyPr wrap="square" rtlCol="0">
            <a:spAutoFit/>
          </a:bodyPr>
          <a:lstStyle/>
          <a:p>
            <a:r>
              <a:rPr lang="en-US" sz="2400" dirty="0"/>
              <a:t>Begins straight away with OOP principles,  objects and classes.</a:t>
            </a:r>
          </a:p>
        </p:txBody>
      </p:sp>
      <p:sp>
        <p:nvSpPr>
          <p:cNvPr id="9" name="Title 1">
            <a:extLst>
              <a:ext uri="{FF2B5EF4-FFF2-40B4-BE49-F238E27FC236}">
                <a16:creationId xmlns:a16="http://schemas.microsoft.com/office/drawing/2014/main" id="{1FBE6804-863C-4A40-9868-6C8F9C9980DC}"/>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Evidence?</a:t>
            </a:r>
            <a:endParaRPr lang="en-US" sz="2800" b="1" dirty="0">
              <a:latin typeface="+mn-lt"/>
            </a:endParaRPr>
          </a:p>
        </p:txBody>
      </p:sp>
      <p:cxnSp>
        <p:nvCxnSpPr>
          <p:cNvPr id="10" name="Straight Connector 9">
            <a:extLst>
              <a:ext uri="{FF2B5EF4-FFF2-40B4-BE49-F238E27FC236}">
                <a16:creationId xmlns:a16="http://schemas.microsoft.com/office/drawing/2014/main" id="{1E0CA034-AD1D-458F-A6EF-F82F957495C1}"/>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43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500"/>
                                        <p:tgtEl>
                                          <p:spTgt spid="10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mage result for processor">
            <a:extLst>
              <a:ext uri="{FF2B5EF4-FFF2-40B4-BE49-F238E27FC236}">
                <a16:creationId xmlns:a16="http://schemas.microsoft.com/office/drawing/2014/main" id="{85379DE6-CD62-402A-B6BD-9C13964CE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473" y="4198944"/>
            <a:ext cx="2857500" cy="228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54BE612-463B-4427-8AD1-07B1474653CF}"/>
              </a:ext>
            </a:extLst>
          </p:cNvPr>
          <p:cNvSpPr txBox="1"/>
          <p:nvPr/>
        </p:nvSpPr>
        <p:spPr>
          <a:xfrm>
            <a:off x="2407462" y="1623642"/>
            <a:ext cx="7377075" cy="830997"/>
          </a:xfrm>
          <a:prstGeom prst="rect">
            <a:avLst/>
          </a:prstGeom>
          <a:noFill/>
        </p:spPr>
        <p:txBody>
          <a:bodyPr wrap="square" rtlCol="0">
            <a:spAutoFit/>
          </a:bodyPr>
          <a:lstStyle/>
          <a:p>
            <a:pPr algn="ctr"/>
            <a:r>
              <a:rPr lang="en-US" sz="2400" dirty="0"/>
              <a:t>Machine code is imperative, and nearly all computer hardware is designed to execute machine code.</a:t>
            </a:r>
          </a:p>
        </p:txBody>
      </p:sp>
      <p:sp>
        <p:nvSpPr>
          <p:cNvPr id="4" name="TextBox 3">
            <a:extLst>
              <a:ext uri="{FF2B5EF4-FFF2-40B4-BE49-F238E27FC236}">
                <a16:creationId xmlns:a16="http://schemas.microsoft.com/office/drawing/2014/main" id="{4C37F332-0F8C-46DC-B6D4-E90AF43371AC}"/>
              </a:ext>
            </a:extLst>
          </p:cNvPr>
          <p:cNvSpPr txBox="1"/>
          <p:nvPr/>
        </p:nvSpPr>
        <p:spPr>
          <a:xfrm>
            <a:off x="603681" y="2657405"/>
            <a:ext cx="5211192" cy="1200329"/>
          </a:xfrm>
          <a:prstGeom prst="rect">
            <a:avLst/>
          </a:prstGeom>
          <a:noFill/>
        </p:spPr>
        <p:txBody>
          <a:bodyPr wrap="square" rtlCol="0">
            <a:spAutoFit/>
          </a:bodyPr>
          <a:lstStyle/>
          <a:p>
            <a:pPr algn="ctr"/>
            <a:r>
              <a:rPr lang="en-US" sz="2400" dirty="0"/>
              <a:t>From this low level perspective, “state” can be described in terms of memory locations and machine instructions.</a:t>
            </a:r>
          </a:p>
        </p:txBody>
      </p:sp>
      <p:sp>
        <p:nvSpPr>
          <p:cNvPr id="5" name="TextBox 4">
            <a:extLst>
              <a:ext uri="{FF2B5EF4-FFF2-40B4-BE49-F238E27FC236}">
                <a16:creationId xmlns:a16="http://schemas.microsoft.com/office/drawing/2014/main" id="{F781CB97-432A-41D8-82CA-A34BCBCAE997}"/>
              </a:ext>
            </a:extLst>
          </p:cNvPr>
          <p:cNvSpPr txBox="1"/>
          <p:nvPr/>
        </p:nvSpPr>
        <p:spPr>
          <a:xfrm>
            <a:off x="6107837" y="2657405"/>
            <a:ext cx="5307368" cy="1200329"/>
          </a:xfrm>
          <a:prstGeom prst="rect">
            <a:avLst/>
          </a:prstGeom>
          <a:noFill/>
        </p:spPr>
        <p:txBody>
          <a:bodyPr wrap="square" rtlCol="0">
            <a:spAutoFit/>
          </a:bodyPr>
          <a:lstStyle/>
          <a:p>
            <a:pPr algn="ctr"/>
            <a:r>
              <a:rPr lang="en-US" sz="2400" dirty="0"/>
              <a:t>From a high level language perspective, state is described in terms of variables and more complex statements</a:t>
            </a:r>
          </a:p>
        </p:txBody>
      </p:sp>
      <p:sp>
        <p:nvSpPr>
          <p:cNvPr id="6" name="TextBox 5">
            <a:extLst>
              <a:ext uri="{FF2B5EF4-FFF2-40B4-BE49-F238E27FC236}">
                <a16:creationId xmlns:a16="http://schemas.microsoft.com/office/drawing/2014/main" id="{13C386EE-96D7-429E-A954-9964311B7B39}"/>
              </a:ext>
            </a:extLst>
          </p:cNvPr>
          <p:cNvSpPr txBox="1"/>
          <p:nvPr/>
        </p:nvSpPr>
        <p:spPr>
          <a:xfrm>
            <a:off x="1390835" y="4115132"/>
            <a:ext cx="9410330" cy="461665"/>
          </a:xfrm>
          <a:prstGeom prst="rect">
            <a:avLst/>
          </a:prstGeom>
          <a:noFill/>
        </p:spPr>
        <p:txBody>
          <a:bodyPr wrap="square" rtlCol="0">
            <a:spAutoFit/>
          </a:bodyPr>
          <a:lstStyle/>
          <a:p>
            <a:pPr algn="ctr"/>
            <a:r>
              <a:rPr lang="en-US" sz="2400" dirty="0"/>
              <a:t>In either case, the paradigm is the same.</a:t>
            </a:r>
          </a:p>
        </p:txBody>
      </p:sp>
      <p:pic>
        <p:nvPicPr>
          <p:cNvPr id="8" name="Picture 7">
            <a:extLst>
              <a:ext uri="{FF2B5EF4-FFF2-40B4-BE49-F238E27FC236}">
                <a16:creationId xmlns:a16="http://schemas.microsoft.com/office/drawing/2014/main" id="{5D653D7A-AC76-4C41-BE22-1360ABB36034}"/>
              </a:ext>
            </a:extLst>
          </p:cNvPr>
          <p:cNvPicPr>
            <a:picLocks noChangeAspect="1"/>
          </p:cNvPicPr>
          <p:nvPr/>
        </p:nvPicPr>
        <p:blipFill rotWithShape="1">
          <a:blip r:embed="rId3"/>
          <a:srcRect l="8917" t="22167" r="5303" b="11255"/>
          <a:stretch/>
        </p:blipFill>
        <p:spPr>
          <a:xfrm>
            <a:off x="6989347" y="4900567"/>
            <a:ext cx="5202653" cy="1957433"/>
          </a:xfrm>
          <a:prstGeom prst="rect">
            <a:avLst/>
          </a:prstGeom>
        </p:spPr>
      </p:pic>
      <p:sp>
        <p:nvSpPr>
          <p:cNvPr id="9" name="Title 1">
            <a:extLst>
              <a:ext uri="{FF2B5EF4-FFF2-40B4-BE49-F238E27FC236}">
                <a16:creationId xmlns:a16="http://schemas.microsoft.com/office/drawing/2014/main" id="{923E8D51-EFAC-4A4D-B092-2D327D3F228A}"/>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Why Imperative?</a:t>
            </a:r>
            <a:endParaRPr lang="en-US" sz="2800" b="1" dirty="0">
              <a:latin typeface="+mn-lt"/>
            </a:endParaRPr>
          </a:p>
        </p:txBody>
      </p:sp>
      <p:cxnSp>
        <p:nvCxnSpPr>
          <p:cNvPr id="10" name="Straight Connector 9">
            <a:extLst>
              <a:ext uri="{FF2B5EF4-FFF2-40B4-BE49-F238E27FC236}">
                <a16:creationId xmlns:a16="http://schemas.microsoft.com/office/drawing/2014/main" id="{812D18F9-E622-47AD-ACB9-C5DBC7851598}"/>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943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38"/>
                                        </p:tgtEl>
                                        <p:attrNameLst>
                                          <p:attrName>style.visibility</p:attrName>
                                        </p:attrNameLst>
                                      </p:cBhvr>
                                      <p:to>
                                        <p:strVal val="visible"/>
                                      </p:to>
                                    </p:set>
                                    <p:animEffect transition="in" filter="fade">
                                      <p:cBhvr>
                                        <p:cTn id="12" dur="500"/>
                                        <p:tgtEl>
                                          <p:spTgt spid="143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7B3468-D139-4114-ABB1-908F93DA241C}"/>
              </a:ext>
            </a:extLst>
          </p:cNvPr>
          <p:cNvSpPr txBox="1"/>
          <p:nvPr/>
        </p:nvSpPr>
        <p:spPr>
          <a:xfrm>
            <a:off x="902563" y="2449595"/>
            <a:ext cx="10549631" cy="1200329"/>
          </a:xfrm>
          <a:prstGeom prst="rect">
            <a:avLst/>
          </a:prstGeom>
          <a:noFill/>
        </p:spPr>
        <p:txBody>
          <a:bodyPr wrap="square" rtlCol="0">
            <a:spAutoFit/>
          </a:bodyPr>
          <a:lstStyle/>
          <a:p>
            <a:pPr algn="ctr"/>
            <a:r>
              <a:rPr lang="en-US" sz="3600" dirty="0"/>
              <a:t>In other words, we would want a good reason to seek an alternative to imperative programming.</a:t>
            </a:r>
          </a:p>
        </p:txBody>
      </p:sp>
    </p:spTree>
    <p:extLst>
      <p:ext uri="{BB962C8B-B14F-4D97-AF65-F5344CB8AC3E}">
        <p14:creationId xmlns:p14="http://schemas.microsoft.com/office/powerpoint/2010/main" val="2762027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72D23-DAB6-498F-8B2E-8BFD1A04ED83}"/>
              </a:ext>
            </a:extLst>
          </p:cNvPr>
          <p:cNvSpPr txBox="1"/>
          <p:nvPr/>
        </p:nvSpPr>
        <p:spPr>
          <a:xfrm>
            <a:off x="965826" y="1586462"/>
            <a:ext cx="10191700" cy="1569660"/>
          </a:xfrm>
          <a:prstGeom prst="rect">
            <a:avLst/>
          </a:prstGeom>
          <a:noFill/>
        </p:spPr>
        <p:txBody>
          <a:bodyPr wrap="square" rtlCol="0">
            <a:spAutoFit/>
          </a:bodyPr>
          <a:lstStyle/>
          <a:p>
            <a:pPr marL="457200" indent="-457200">
              <a:buFont typeface="Arial" panose="020B0604020202020204" pitchFamily="34" charset="0"/>
              <a:buChar char="•"/>
            </a:pPr>
            <a:r>
              <a:rPr lang="en-US" sz="2400" dirty="0"/>
              <a:t>Fine for small programs, easy to keep track of a small number of variables.</a:t>
            </a:r>
          </a:p>
          <a:p>
            <a:pPr marL="457200" indent="-457200">
              <a:buFont typeface="Arial" panose="020B0604020202020204" pitchFamily="34" charset="0"/>
              <a:buChar char="•"/>
            </a:pPr>
            <a:r>
              <a:rPr lang="en-US" sz="2400" dirty="0"/>
              <a:t>Difficult to scale up, both in terms of code size and parallelism.</a:t>
            </a:r>
          </a:p>
          <a:p>
            <a:pPr marL="457200" indent="-457200">
              <a:buFont typeface="Arial" panose="020B0604020202020204" pitchFamily="34" charset="0"/>
              <a:buChar char="•"/>
            </a:pPr>
            <a:r>
              <a:rPr lang="en-US" sz="2400" dirty="0"/>
              <a:t>It gets very hard to model a program’s state in one’s head. This leads to convoluted debugging techniques:</a:t>
            </a:r>
          </a:p>
        </p:txBody>
      </p:sp>
      <p:pic>
        <p:nvPicPr>
          <p:cNvPr id="8" name="Picture 7">
            <a:extLst>
              <a:ext uri="{FF2B5EF4-FFF2-40B4-BE49-F238E27FC236}">
                <a16:creationId xmlns:a16="http://schemas.microsoft.com/office/drawing/2014/main" id="{13F6BF74-2BC7-4176-8B66-C2D689D51A8A}"/>
              </a:ext>
            </a:extLst>
          </p:cNvPr>
          <p:cNvPicPr>
            <a:picLocks noChangeAspect="1"/>
          </p:cNvPicPr>
          <p:nvPr/>
        </p:nvPicPr>
        <p:blipFill rotWithShape="1">
          <a:blip r:embed="rId2"/>
          <a:srcRect t="2318" b="8979"/>
          <a:stretch/>
        </p:blipFill>
        <p:spPr>
          <a:xfrm>
            <a:off x="0" y="3429000"/>
            <a:ext cx="12192000" cy="3314651"/>
          </a:xfrm>
          <a:prstGeom prst="rect">
            <a:avLst/>
          </a:prstGeom>
        </p:spPr>
      </p:pic>
      <p:sp>
        <p:nvSpPr>
          <p:cNvPr id="7" name="Title 1">
            <a:extLst>
              <a:ext uri="{FF2B5EF4-FFF2-40B4-BE49-F238E27FC236}">
                <a16:creationId xmlns:a16="http://schemas.microsoft.com/office/drawing/2014/main" id="{B9A72C64-1DB1-459B-B2D6-A5D321D11BDB}"/>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Imperative Drawbacks?</a:t>
            </a:r>
            <a:endParaRPr lang="en-US" sz="2800" b="1" dirty="0">
              <a:latin typeface="+mn-lt"/>
            </a:endParaRPr>
          </a:p>
        </p:txBody>
      </p:sp>
      <p:cxnSp>
        <p:nvCxnSpPr>
          <p:cNvPr id="9" name="Straight Connector 8">
            <a:extLst>
              <a:ext uri="{FF2B5EF4-FFF2-40B4-BE49-F238E27FC236}">
                <a16:creationId xmlns:a16="http://schemas.microsoft.com/office/drawing/2014/main" id="{BD2A686C-2A96-413B-AFDB-DFF801AA8B85}"/>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D30D2213-3F5A-42BD-8440-A1C54EEAA14B}"/>
              </a:ext>
            </a:extLst>
          </p:cNvPr>
          <p:cNvSpPr/>
          <p:nvPr/>
        </p:nvSpPr>
        <p:spPr>
          <a:xfrm>
            <a:off x="2425485" y="1643035"/>
            <a:ext cx="2164986" cy="416850"/>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8F69D03-4D88-483F-A614-80D0517872D8}"/>
              </a:ext>
            </a:extLst>
          </p:cNvPr>
          <p:cNvSpPr txBox="1"/>
          <p:nvPr/>
        </p:nvSpPr>
        <p:spPr>
          <a:xfrm>
            <a:off x="5661890" y="3182740"/>
            <a:ext cx="5299969" cy="461665"/>
          </a:xfrm>
          <a:prstGeom prst="rect">
            <a:avLst/>
          </a:prstGeom>
          <a:solidFill>
            <a:schemeClr val="bg1"/>
          </a:solidFill>
          <a:ln w="57150">
            <a:solidFill>
              <a:schemeClr val="accent2"/>
            </a:solidFill>
          </a:ln>
        </p:spPr>
        <p:txBody>
          <a:bodyPr wrap="square" rtlCol="0">
            <a:spAutoFit/>
          </a:bodyPr>
          <a:lstStyle/>
          <a:p>
            <a:pPr algn="ctr"/>
            <a:r>
              <a:rPr lang="en-US" sz="2400" dirty="0"/>
              <a:t>C still dominates in embedded systems</a:t>
            </a:r>
          </a:p>
        </p:txBody>
      </p:sp>
      <p:cxnSp>
        <p:nvCxnSpPr>
          <p:cNvPr id="6" name="Straight Arrow Connector 5">
            <a:extLst>
              <a:ext uri="{FF2B5EF4-FFF2-40B4-BE49-F238E27FC236}">
                <a16:creationId xmlns:a16="http://schemas.microsoft.com/office/drawing/2014/main" id="{4333CFAC-699D-48D2-8CF6-BA79CEA43F8F}"/>
              </a:ext>
            </a:extLst>
          </p:cNvPr>
          <p:cNvCxnSpPr>
            <a:cxnSpLocks/>
          </p:cNvCxnSpPr>
          <p:nvPr/>
        </p:nvCxnSpPr>
        <p:spPr>
          <a:xfrm>
            <a:off x="4590471" y="2054474"/>
            <a:ext cx="1071419" cy="112826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652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heel(1)">
                                      <p:cBhvr>
                                        <p:cTn id="27" dur="20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animBg="1"/>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81316F-B371-4D71-8FC0-5AEFB8D2425A}"/>
              </a:ext>
            </a:extLst>
          </p:cNvPr>
          <p:cNvSpPr txBox="1"/>
          <p:nvPr/>
        </p:nvSpPr>
        <p:spPr>
          <a:xfrm>
            <a:off x="1124504" y="2055180"/>
            <a:ext cx="9942991" cy="830997"/>
          </a:xfrm>
          <a:prstGeom prst="rect">
            <a:avLst/>
          </a:prstGeom>
          <a:noFill/>
        </p:spPr>
        <p:txBody>
          <a:bodyPr wrap="square" rtlCol="0">
            <a:spAutoFit/>
          </a:bodyPr>
          <a:lstStyle/>
          <a:p>
            <a:pPr algn="ctr"/>
            <a:r>
              <a:rPr lang="en-US" sz="2400" dirty="0"/>
              <a:t>State changes are localized (partially or entirely) to </a:t>
            </a:r>
            <a:r>
              <a:rPr lang="en-US" sz="2400" i="1" dirty="0"/>
              <a:t>procedures</a:t>
            </a:r>
            <a:r>
              <a:rPr lang="en-US" sz="2400" dirty="0"/>
              <a:t> (functions/subroutines).</a:t>
            </a:r>
          </a:p>
        </p:txBody>
      </p:sp>
      <p:sp>
        <p:nvSpPr>
          <p:cNvPr id="4" name="TextBox 3">
            <a:extLst>
              <a:ext uri="{FF2B5EF4-FFF2-40B4-BE49-F238E27FC236}">
                <a16:creationId xmlns:a16="http://schemas.microsoft.com/office/drawing/2014/main" id="{4D12E95D-6412-477B-AB4C-4C61D8427255}"/>
              </a:ext>
            </a:extLst>
          </p:cNvPr>
          <p:cNvSpPr txBox="1"/>
          <p:nvPr/>
        </p:nvSpPr>
        <p:spPr>
          <a:xfrm>
            <a:off x="2139517" y="3167248"/>
            <a:ext cx="8211845" cy="830997"/>
          </a:xfrm>
          <a:prstGeom prst="rect">
            <a:avLst/>
          </a:prstGeom>
          <a:noFill/>
        </p:spPr>
        <p:txBody>
          <a:bodyPr wrap="square" rtlCol="0">
            <a:spAutoFit/>
          </a:bodyPr>
          <a:lstStyle/>
          <a:p>
            <a:pPr algn="ctr"/>
            <a:r>
              <a:rPr lang="en-US" sz="2400" dirty="0"/>
              <a:t>Makes imperative programs far more readable, simplifies coding, and allows for code reuse between programmers.</a:t>
            </a:r>
          </a:p>
        </p:txBody>
      </p:sp>
      <p:sp>
        <p:nvSpPr>
          <p:cNvPr id="5" name="TextBox 4">
            <a:extLst>
              <a:ext uri="{FF2B5EF4-FFF2-40B4-BE49-F238E27FC236}">
                <a16:creationId xmlns:a16="http://schemas.microsoft.com/office/drawing/2014/main" id="{3AE6404E-0939-45AC-BEFD-1240DDD43443}"/>
              </a:ext>
            </a:extLst>
          </p:cNvPr>
          <p:cNvSpPr txBox="1"/>
          <p:nvPr/>
        </p:nvSpPr>
        <p:spPr>
          <a:xfrm>
            <a:off x="1417467" y="4279316"/>
            <a:ext cx="9357063" cy="830997"/>
          </a:xfrm>
          <a:prstGeom prst="rect">
            <a:avLst/>
          </a:prstGeom>
          <a:noFill/>
        </p:spPr>
        <p:txBody>
          <a:bodyPr wrap="square" rtlCol="0">
            <a:spAutoFit/>
          </a:bodyPr>
          <a:lstStyle/>
          <a:p>
            <a:pPr algn="ctr"/>
            <a:r>
              <a:rPr lang="en-US" sz="2400" dirty="0"/>
              <a:t>In C, instead of having 1000 lines of code in our main() function, we keep main() as short as possible and add user-defined functions.</a:t>
            </a:r>
          </a:p>
        </p:txBody>
      </p:sp>
      <p:sp>
        <p:nvSpPr>
          <p:cNvPr id="6" name="Title 1">
            <a:extLst>
              <a:ext uri="{FF2B5EF4-FFF2-40B4-BE49-F238E27FC236}">
                <a16:creationId xmlns:a16="http://schemas.microsoft.com/office/drawing/2014/main" id="{F314BC9D-D112-41A3-910E-DF478ECDE1F5}"/>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Procedural Programming</a:t>
            </a:r>
          </a:p>
        </p:txBody>
      </p:sp>
      <p:cxnSp>
        <p:nvCxnSpPr>
          <p:cNvPr id="7" name="Straight Connector 6">
            <a:extLst>
              <a:ext uri="{FF2B5EF4-FFF2-40B4-BE49-F238E27FC236}">
                <a16:creationId xmlns:a16="http://schemas.microsoft.com/office/drawing/2014/main" id="{BE96EDFA-B3F4-434D-B8C3-829F87490A3A}"/>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87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5B4514-96B1-4D30-97EA-9ACA59137EFE}"/>
              </a:ext>
            </a:extLst>
          </p:cNvPr>
          <p:cNvPicPr>
            <a:picLocks noChangeAspect="1"/>
          </p:cNvPicPr>
          <p:nvPr/>
        </p:nvPicPr>
        <p:blipFill>
          <a:blip r:embed="rId2"/>
          <a:stretch>
            <a:fillRect/>
          </a:stretch>
        </p:blipFill>
        <p:spPr>
          <a:xfrm>
            <a:off x="568551" y="0"/>
            <a:ext cx="11534293" cy="6858000"/>
          </a:xfrm>
          <a:prstGeom prst="rect">
            <a:avLst/>
          </a:prstGeom>
        </p:spPr>
      </p:pic>
      <p:sp>
        <p:nvSpPr>
          <p:cNvPr id="3" name="TextBox 2">
            <a:extLst>
              <a:ext uri="{FF2B5EF4-FFF2-40B4-BE49-F238E27FC236}">
                <a16:creationId xmlns:a16="http://schemas.microsoft.com/office/drawing/2014/main" id="{BCC9198B-9308-466D-B5FF-F15E742C44E7}"/>
              </a:ext>
            </a:extLst>
          </p:cNvPr>
          <p:cNvSpPr txBox="1"/>
          <p:nvPr/>
        </p:nvSpPr>
        <p:spPr>
          <a:xfrm>
            <a:off x="6096000" y="446495"/>
            <a:ext cx="5589345" cy="1938992"/>
          </a:xfrm>
          <a:prstGeom prst="rect">
            <a:avLst/>
          </a:prstGeom>
          <a:solidFill>
            <a:schemeClr val="bg1"/>
          </a:solidFill>
          <a:ln w="76200">
            <a:solidFill>
              <a:schemeClr val="accent6"/>
            </a:solidFill>
          </a:ln>
        </p:spPr>
        <p:txBody>
          <a:bodyPr wrap="square" rtlCol="0">
            <a:spAutoFit/>
          </a:bodyPr>
          <a:lstStyle/>
          <a:p>
            <a:r>
              <a:rPr lang="en-US" sz="2400" b="1" u="sng" dirty="0"/>
              <a:t>Example:</a:t>
            </a:r>
          </a:p>
          <a:p>
            <a:pPr marL="457200" indent="-457200">
              <a:buFont typeface="Arial" panose="020B0604020202020204" pitchFamily="34" charset="0"/>
              <a:buChar char="•"/>
            </a:pPr>
            <a:r>
              <a:rPr lang="en-US" sz="2400" dirty="0"/>
              <a:t>C doesn’t have native support for matrix operations.</a:t>
            </a:r>
          </a:p>
          <a:p>
            <a:pPr marL="457200" indent="-457200">
              <a:buFont typeface="Arial" panose="020B0604020202020204" pitchFamily="34" charset="0"/>
              <a:buChar char="•"/>
            </a:pPr>
            <a:r>
              <a:rPr lang="en-US" sz="2400" dirty="0"/>
              <a:t>We can write our own functions rather than duplicating code in our </a:t>
            </a:r>
            <a:r>
              <a:rPr lang="en-US" sz="2400" dirty="0">
                <a:latin typeface="Consolas" panose="020B0609020204030204" pitchFamily="49" charset="0"/>
              </a:rPr>
              <a:t>main()</a:t>
            </a:r>
          </a:p>
        </p:txBody>
      </p:sp>
    </p:spTree>
    <p:extLst>
      <p:ext uri="{BB962C8B-B14F-4D97-AF65-F5344CB8AC3E}">
        <p14:creationId xmlns:p14="http://schemas.microsoft.com/office/powerpoint/2010/main" val="212135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5614F9-6BDA-46AA-9329-B36FD5206C29}"/>
              </a:ext>
            </a:extLst>
          </p:cNvPr>
          <p:cNvSpPr txBox="1"/>
          <p:nvPr/>
        </p:nvSpPr>
        <p:spPr>
          <a:xfrm>
            <a:off x="2112883" y="884040"/>
            <a:ext cx="8211845" cy="830997"/>
          </a:xfrm>
          <a:prstGeom prst="rect">
            <a:avLst/>
          </a:prstGeom>
          <a:noFill/>
        </p:spPr>
        <p:txBody>
          <a:bodyPr wrap="square" rtlCol="0">
            <a:spAutoFit/>
          </a:bodyPr>
          <a:lstStyle/>
          <a:p>
            <a:pPr algn="ctr"/>
            <a:r>
              <a:rPr lang="en-US" sz="2400" i="1" dirty="0"/>
              <a:t>“Makes imperative programs far more </a:t>
            </a:r>
            <a:r>
              <a:rPr lang="en-US" sz="2400" b="1" i="1" dirty="0"/>
              <a:t>readable</a:t>
            </a:r>
            <a:r>
              <a:rPr lang="en-US" sz="2400" i="1" dirty="0"/>
              <a:t>, simplifies coding, and allow for code reuse between programmers.”</a:t>
            </a:r>
          </a:p>
        </p:txBody>
      </p:sp>
      <p:sp>
        <p:nvSpPr>
          <p:cNvPr id="3" name="TextBox 2">
            <a:extLst>
              <a:ext uri="{FF2B5EF4-FFF2-40B4-BE49-F238E27FC236}">
                <a16:creationId xmlns:a16="http://schemas.microsoft.com/office/drawing/2014/main" id="{C76AFFE0-39A7-4DD4-B3D0-093907E39BE5}"/>
              </a:ext>
            </a:extLst>
          </p:cNvPr>
          <p:cNvSpPr txBox="1"/>
          <p:nvPr/>
        </p:nvSpPr>
        <p:spPr>
          <a:xfrm>
            <a:off x="1988597" y="1890945"/>
            <a:ext cx="8460418" cy="830997"/>
          </a:xfrm>
          <a:prstGeom prst="rect">
            <a:avLst/>
          </a:prstGeom>
          <a:noFill/>
        </p:spPr>
        <p:txBody>
          <a:bodyPr wrap="square" rtlCol="0">
            <a:spAutoFit/>
          </a:bodyPr>
          <a:lstStyle/>
          <a:p>
            <a:r>
              <a:rPr lang="en-US" sz="2400" dirty="0"/>
              <a:t>If procedures are well written, it is often possible to discern what a procedure does based solely on the name and parameter list.</a:t>
            </a:r>
          </a:p>
        </p:txBody>
      </p:sp>
      <p:pic>
        <p:nvPicPr>
          <p:cNvPr id="4" name="Picture 3">
            <a:extLst>
              <a:ext uri="{FF2B5EF4-FFF2-40B4-BE49-F238E27FC236}">
                <a16:creationId xmlns:a16="http://schemas.microsoft.com/office/drawing/2014/main" id="{905A05F8-1743-40EB-A263-48D4E7B7BFB1}"/>
              </a:ext>
            </a:extLst>
          </p:cNvPr>
          <p:cNvPicPr>
            <a:picLocks noChangeAspect="1"/>
          </p:cNvPicPr>
          <p:nvPr/>
        </p:nvPicPr>
        <p:blipFill>
          <a:blip r:embed="rId2"/>
          <a:stretch>
            <a:fillRect/>
          </a:stretch>
        </p:blipFill>
        <p:spPr>
          <a:xfrm>
            <a:off x="1275424" y="3073757"/>
            <a:ext cx="9715129" cy="3339576"/>
          </a:xfrm>
          <a:prstGeom prst="rect">
            <a:avLst/>
          </a:prstGeom>
        </p:spPr>
      </p:pic>
    </p:spTree>
    <p:extLst>
      <p:ext uri="{BB962C8B-B14F-4D97-AF65-F5344CB8AC3E}">
        <p14:creationId xmlns:p14="http://schemas.microsoft.com/office/powerpoint/2010/main" val="134761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434CB2-E6DF-436A-9743-9329DE7496DB}"/>
              </a:ext>
            </a:extLst>
          </p:cNvPr>
          <p:cNvSpPr txBox="1"/>
          <p:nvPr/>
        </p:nvSpPr>
        <p:spPr>
          <a:xfrm>
            <a:off x="1535838" y="1824584"/>
            <a:ext cx="8922058" cy="1200329"/>
          </a:xfrm>
          <a:prstGeom prst="rect">
            <a:avLst/>
          </a:prstGeom>
          <a:noFill/>
        </p:spPr>
        <p:txBody>
          <a:bodyPr wrap="square" rtlCol="0">
            <a:spAutoFit/>
          </a:bodyPr>
          <a:lstStyle/>
          <a:p>
            <a:r>
              <a:rPr lang="en-US" sz="2400" b="1" dirty="0"/>
              <a:t>Imperative paradigm uses statements to change a program’s state.</a:t>
            </a:r>
          </a:p>
          <a:p>
            <a:pPr marL="342900" indent="-342900">
              <a:buFont typeface="Arial" panose="020B0604020202020204" pitchFamily="34" charset="0"/>
              <a:buChar char="•"/>
            </a:pPr>
            <a:r>
              <a:rPr lang="en-US" sz="2400" dirty="0"/>
              <a:t>The programmer specifies an explicit sequence of steps for the program to follow.</a:t>
            </a:r>
          </a:p>
        </p:txBody>
      </p:sp>
      <p:sp>
        <p:nvSpPr>
          <p:cNvPr id="4" name="TextBox 3">
            <a:extLst>
              <a:ext uri="{FF2B5EF4-FFF2-40B4-BE49-F238E27FC236}">
                <a16:creationId xmlns:a16="http://schemas.microsoft.com/office/drawing/2014/main" id="{C75767B4-DE50-422C-B3DE-8B3CF36FC123}"/>
              </a:ext>
            </a:extLst>
          </p:cNvPr>
          <p:cNvSpPr txBox="1"/>
          <p:nvPr/>
        </p:nvSpPr>
        <p:spPr>
          <a:xfrm>
            <a:off x="1535838" y="3297162"/>
            <a:ext cx="9445840" cy="1569660"/>
          </a:xfrm>
          <a:prstGeom prst="rect">
            <a:avLst/>
          </a:prstGeom>
          <a:noFill/>
        </p:spPr>
        <p:txBody>
          <a:bodyPr wrap="square" rtlCol="0">
            <a:spAutoFit/>
          </a:bodyPr>
          <a:lstStyle/>
          <a:p>
            <a:r>
              <a:rPr lang="en-US" sz="2400" b="1" dirty="0"/>
              <a:t>Adding procedures/functions/subroutines can improve scalability.</a:t>
            </a:r>
          </a:p>
          <a:p>
            <a:pPr marL="342900" indent="-342900">
              <a:buFont typeface="Arial" panose="020B0604020202020204" pitchFamily="34" charset="0"/>
              <a:buChar char="•"/>
            </a:pPr>
            <a:r>
              <a:rPr lang="en-US" sz="2400" dirty="0"/>
              <a:t>Code can be made more readable, less duplication, easier to reuse.</a:t>
            </a:r>
          </a:p>
          <a:p>
            <a:pPr marL="342900" indent="-342900">
              <a:buFont typeface="Arial" panose="020B0604020202020204" pitchFamily="34" charset="0"/>
              <a:buChar char="•"/>
            </a:pPr>
            <a:r>
              <a:rPr lang="en-US" sz="2400" dirty="0"/>
              <a:t>Principle of modularity – separate program functionality into independent, interchangeable modules.</a:t>
            </a:r>
          </a:p>
        </p:txBody>
      </p:sp>
      <p:sp>
        <p:nvSpPr>
          <p:cNvPr id="5" name="Title 1">
            <a:extLst>
              <a:ext uri="{FF2B5EF4-FFF2-40B4-BE49-F238E27FC236}">
                <a16:creationId xmlns:a16="http://schemas.microsoft.com/office/drawing/2014/main" id="{1BB961D3-AD6C-450C-A392-0C25747B79E4}"/>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In Summary</a:t>
            </a:r>
          </a:p>
        </p:txBody>
      </p:sp>
      <p:cxnSp>
        <p:nvCxnSpPr>
          <p:cNvPr id="6" name="Straight Connector 5">
            <a:extLst>
              <a:ext uri="{FF2B5EF4-FFF2-40B4-BE49-F238E27FC236}">
                <a16:creationId xmlns:a16="http://schemas.microsoft.com/office/drawing/2014/main" id="{0B653D89-45D7-406A-83F7-88BC8C247AF2}"/>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7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FAAE3D-EDE6-40C7-937A-F794EC0E6983}"/>
              </a:ext>
            </a:extLst>
          </p:cNvPr>
          <p:cNvSpPr txBox="1"/>
          <p:nvPr/>
        </p:nvSpPr>
        <p:spPr>
          <a:xfrm>
            <a:off x="6269121" y="2240724"/>
            <a:ext cx="5007986" cy="1938992"/>
          </a:xfrm>
          <a:prstGeom prst="rect">
            <a:avLst/>
          </a:prstGeom>
          <a:noFill/>
        </p:spPr>
        <p:txBody>
          <a:bodyPr wrap="square" rtlCol="0">
            <a:spAutoFit/>
          </a:bodyPr>
          <a:lstStyle/>
          <a:p>
            <a:r>
              <a:rPr lang="en-US" sz="2400" b="1" u="sng" dirty="0"/>
              <a:t>Object Oriented Programming:</a:t>
            </a:r>
          </a:p>
          <a:p>
            <a:pPr marL="342900" indent="-342900">
              <a:buFont typeface="Arial" panose="020B0604020202020204" pitchFamily="34" charset="0"/>
              <a:buChar char="•"/>
            </a:pPr>
            <a:r>
              <a:rPr lang="en-US" sz="2400" dirty="0"/>
              <a:t>“Pure” OO languages treat even primitives and operators as objects</a:t>
            </a:r>
          </a:p>
          <a:p>
            <a:pPr marL="342900" indent="-342900">
              <a:buFont typeface="Arial" panose="020B0604020202020204" pitchFamily="34" charset="0"/>
              <a:buChar char="•"/>
            </a:pPr>
            <a:r>
              <a:rPr lang="en-US" sz="2400" dirty="0"/>
              <a:t>Java/C++ and others support OOP to greater or lesser degrees.</a:t>
            </a:r>
          </a:p>
        </p:txBody>
      </p:sp>
      <p:sp>
        <p:nvSpPr>
          <p:cNvPr id="4" name="TextBox 3">
            <a:extLst>
              <a:ext uri="{FF2B5EF4-FFF2-40B4-BE49-F238E27FC236}">
                <a16:creationId xmlns:a16="http://schemas.microsoft.com/office/drawing/2014/main" id="{80F91FF8-7C4A-410C-A4F7-3FAB882295DB}"/>
              </a:ext>
            </a:extLst>
          </p:cNvPr>
          <p:cNvSpPr txBox="1"/>
          <p:nvPr/>
        </p:nvSpPr>
        <p:spPr>
          <a:xfrm>
            <a:off x="1078785" y="2240724"/>
            <a:ext cx="4921467" cy="2308324"/>
          </a:xfrm>
          <a:prstGeom prst="rect">
            <a:avLst/>
          </a:prstGeom>
          <a:noFill/>
        </p:spPr>
        <p:txBody>
          <a:bodyPr wrap="square" rtlCol="0">
            <a:spAutoFit/>
          </a:bodyPr>
          <a:lstStyle/>
          <a:p>
            <a:r>
              <a:rPr lang="en-US" sz="2400" b="1" u="sng" dirty="0"/>
              <a:t>Functional Programming:</a:t>
            </a:r>
          </a:p>
          <a:p>
            <a:pPr marL="457200" indent="-457200">
              <a:buFont typeface="Arial" panose="020B0604020202020204" pitchFamily="34" charset="0"/>
              <a:buChar char="•"/>
            </a:pPr>
            <a:r>
              <a:rPr lang="en-US" sz="2400" dirty="0"/>
              <a:t>Avoid changing state, avoid mutable data</a:t>
            </a:r>
          </a:p>
          <a:p>
            <a:pPr marL="457200" indent="-457200">
              <a:buFont typeface="Arial" panose="020B0604020202020204" pitchFamily="34" charset="0"/>
              <a:buChar char="•"/>
            </a:pPr>
            <a:r>
              <a:rPr lang="en-US" sz="2400" i="1" dirty="0"/>
              <a:t>Declarative</a:t>
            </a:r>
            <a:r>
              <a:rPr lang="en-US" sz="2400" dirty="0"/>
              <a:t> rather than </a:t>
            </a:r>
            <a:r>
              <a:rPr lang="en-US" sz="2400" i="1" dirty="0"/>
              <a:t>imperative</a:t>
            </a:r>
          </a:p>
          <a:p>
            <a:pPr marL="457200" indent="-457200">
              <a:buFont typeface="Arial" panose="020B0604020202020204" pitchFamily="34" charset="0"/>
              <a:buChar char="•"/>
            </a:pPr>
            <a:r>
              <a:rPr lang="en-US" sz="2400" dirty="0"/>
              <a:t>Tell the program </a:t>
            </a:r>
            <a:r>
              <a:rPr lang="en-US" sz="2400" i="1" dirty="0"/>
              <a:t>where</a:t>
            </a:r>
            <a:r>
              <a:rPr lang="en-US" sz="2400" dirty="0"/>
              <a:t> to go, not </a:t>
            </a:r>
            <a:r>
              <a:rPr lang="en-US" sz="2400" i="1" dirty="0"/>
              <a:t>how</a:t>
            </a:r>
            <a:r>
              <a:rPr lang="en-US" sz="2400" dirty="0"/>
              <a:t> to get there.</a:t>
            </a:r>
          </a:p>
        </p:txBody>
      </p:sp>
      <p:sp>
        <p:nvSpPr>
          <p:cNvPr id="5" name="TextBox 4">
            <a:extLst>
              <a:ext uri="{FF2B5EF4-FFF2-40B4-BE49-F238E27FC236}">
                <a16:creationId xmlns:a16="http://schemas.microsoft.com/office/drawing/2014/main" id="{C5338FF1-CFDF-4777-B303-CD7951F79AC3}"/>
              </a:ext>
            </a:extLst>
          </p:cNvPr>
          <p:cNvSpPr txBox="1"/>
          <p:nvPr/>
        </p:nvSpPr>
        <p:spPr>
          <a:xfrm>
            <a:off x="2752077" y="1570973"/>
            <a:ext cx="6729273" cy="461665"/>
          </a:xfrm>
          <a:prstGeom prst="rect">
            <a:avLst/>
          </a:prstGeom>
          <a:noFill/>
        </p:spPr>
        <p:txBody>
          <a:bodyPr wrap="square" rtlCol="0">
            <a:spAutoFit/>
          </a:bodyPr>
          <a:lstStyle/>
          <a:p>
            <a:pPr algn="ctr"/>
            <a:r>
              <a:rPr lang="en-US" sz="2400" dirty="0"/>
              <a:t>Two widely used paradigms:</a:t>
            </a:r>
          </a:p>
        </p:txBody>
      </p:sp>
      <p:pic>
        <p:nvPicPr>
          <p:cNvPr id="6" name="Picture 4" descr="Image result for elixir lang">
            <a:extLst>
              <a:ext uri="{FF2B5EF4-FFF2-40B4-BE49-F238E27FC236}">
                <a16:creationId xmlns:a16="http://schemas.microsoft.com/office/drawing/2014/main" id="{0D0F3613-1B98-4850-B2BD-0655E578CD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048" t="6466" r="31554" b="32845"/>
          <a:stretch/>
        </p:blipFill>
        <p:spPr bwMode="auto">
          <a:xfrm>
            <a:off x="3825176" y="4522530"/>
            <a:ext cx="1442714" cy="17559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haskell">
            <a:extLst>
              <a:ext uri="{FF2B5EF4-FFF2-40B4-BE49-F238E27FC236}">
                <a16:creationId xmlns:a16="http://schemas.microsoft.com/office/drawing/2014/main" id="{9B0AAF47-193F-400E-B772-7DA5F4EFD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021" y="5026428"/>
            <a:ext cx="1773700" cy="125202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smalltalk language">
            <a:extLst>
              <a:ext uri="{FF2B5EF4-FFF2-40B4-BE49-F238E27FC236}">
                <a16:creationId xmlns:a16="http://schemas.microsoft.com/office/drawing/2014/main" id="{495D1F88-CDA3-4E2F-ACE8-95EA01736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4844" y="4435475"/>
            <a:ext cx="1496100" cy="188782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F638397C-E99A-491F-88EF-C93F58F088BA}"/>
              </a:ext>
            </a:extLst>
          </p:cNvPr>
          <p:cNvSpPr/>
          <p:nvPr/>
        </p:nvSpPr>
        <p:spPr>
          <a:xfrm>
            <a:off x="6391566" y="1601055"/>
            <a:ext cx="1607125" cy="46166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B7C295FC-DC53-4F32-9634-28E36AB13685}"/>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Alternatives?</a:t>
            </a:r>
          </a:p>
        </p:txBody>
      </p:sp>
      <p:cxnSp>
        <p:nvCxnSpPr>
          <p:cNvPr id="11" name="Straight Connector 10">
            <a:extLst>
              <a:ext uri="{FF2B5EF4-FFF2-40B4-BE49-F238E27FC236}">
                <a16:creationId xmlns:a16="http://schemas.microsoft.com/office/drawing/2014/main" id="{3FBA4B02-F311-4154-810F-64680D2E1C21}"/>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31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0" end="0"/>
                                            </p:txEl>
                                          </p:spTgt>
                                        </p:tgtEl>
                                        <p:attrNameLst>
                                          <p:attrName>style.visibility</p:attrName>
                                        </p:attrNameLst>
                                      </p:cBhvr>
                                      <p:to>
                                        <p:strVal val="visible"/>
                                      </p:to>
                                    </p:set>
                                    <p:animEffect transition="in" filter="fade">
                                      <p:cBhvr>
                                        <p:cTn id="42" dur="500"/>
                                        <p:tgtEl>
                                          <p:spTgt spid="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animEffect transition="in" filter="fade">
                                      <p:cBhvr>
                                        <p:cTn id="47" dur="500"/>
                                        <p:tgtEl>
                                          <p:spTgt spid="3">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2" end="2"/>
                                            </p:txEl>
                                          </p:spTgt>
                                        </p:tgtEl>
                                        <p:attrNameLst>
                                          <p:attrName>style.visibility</p:attrName>
                                        </p:attrNameLst>
                                      </p:cBhvr>
                                      <p:to>
                                        <p:strVal val="visible"/>
                                      </p:to>
                                    </p:set>
                                    <p:animEffect transition="in" filter="fade">
                                      <p:cBhvr>
                                        <p:cTn id="52" dur="500"/>
                                        <p:tgtEl>
                                          <p:spTgt spid="3">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388"/>
                                        </p:tgtEl>
                                        <p:attrNameLst>
                                          <p:attrName>style.visibility</p:attrName>
                                        </p:attrNameLst>
                                      </p:cBhvr>
                                      <p:to>
                                        <p:strVal val="visible"/>
                                      </p:to>
                                    </p:set>
                                    <p:animEffect transition="in" filter="fade">
                                      <p:cBhvr>
                                        <p:cTn id="57" dur="500"/>
                                        <p:tgtEl>
                                          <p:spTgt spid="16388"/>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heel(1)">
                                      <p:cBhvr>
                                        <p:cTn id="6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5D210F-491F-46C1-AA48-582CDB95F3F1}"/>
              </a:ext>
            </a:extLst>
          </p:cNvPr>
          <p:cNvSpPr/>
          <p:nvPr/>
        </p:nvSpPr>
        <p:spPr>
          <a:xfrm>
            <a:off x="900546" y="586023"/>
            <a:ext cx="7173392" cy="646331"/>
          </a:xfrm>
          <a:prstGeom prst="rect">
            <a:avLst/>
          </a:prstGeom>
        </p:spPr>
        <p:txBody>
          <a:bodyPr wrap="square">
            <a:spAutoFit/>
          </a:bodyPr>
          <a:lstStyle/>
          <a:p>
            <a:pPr algn="ctr"/>
            <a:r>
              <a:rPr lang="en-US" sz="3600" b="1" dirty="0"/>
              <a:t>Going forward, always remember:</a:t>
            </a:r>
          </a:p>
        </p:txBody>
      </p:sp>
      <p:sp>
        <p:nvSpPr>
          <p:cNvPr id="3" name="TextBox 2">
            <a:extLst>
              <a:ext uri="{FF2B5EF4-FFF2-40B4-BE49-F238E27FC236}">
                <a16:creationId xmlns:a16="http://schemas.microsoft.com/office/drawing/2014/main" id="{689F63D3-35A3-4506-9C7C-1A1DD1DC54B4}"/>
              </a:ext>
            </a:extLst>
          </p:cNvPr>
          <p:cNvSpPr txBox="1"/>
          <p:nvPr/>
        </p:nvSpPr>
        <p:spPr>
          <a:xfrm>
            <a:off x="1062182" y="1668908"/>
            <a:ext cx="6850121" cy="461665"/>
          </a:xfrm>
          <a:prstGeom prst="rect">
            <a:avLst/>
          </a:prstGeom>
          <a:noFill/>
        </p:spPr>
        <p:txBody>
          <a:bodyPr wrap="square" rtlCol="0">
            <a:spAutoFit/>
          </a:bodyPr>
          <a:lstStyle/>
          <a:p>
            <a:pPr algn="ctr"/>
            <a:r>
              <a:rPr lang="en-US" sz="2400" dirty="0"/>
              <a:t>The line between different paradigms is grey.</a:t>
            </a:r>
          </a:p>
        </p:txBody>
      </p:sp>
      <p:sp>
        <p:nvSpPr>
          <p:cNvPr id="4" name="TextBox 3">
            <a:extLst>
              <a:ext uri="{FF2B5EF4-FFF2-40B4-BE49-F238E27FC236}">
                <a16:creationId xmlns:a16="http://schemas.microsoft.com/office/drawing/2014/main" id="{FC177D15-F43F-43AD-BDB4-B6DCA4791861}"/>
              </a:ext>
            </a:extLst>
          </p:cNvPr>
          <p:cNvSpPr txBox="1"/>
          <p:nvPr/>
        </p:nvSpPr>
        <p:spPr>
          <a:xfrm>
            <a:off x="762003" y="2321010"/>
            <a:ext cx="7450483" cy="461665"/>
          </a:xfrm>
          <a:prstGeom prst="rect">
            <a:avLst/>
          </a:prstGeom>
          <a:noFill/>
        </p:spPr>
        <p:txBody>
          <a:bodyPr wrap="square" rtlCol="0">
            <a:spAutoFit/>
          </a:bodyPr>
          <a:lstStyle/>
          <a:p>
            <a:pPr algn="ctr"/>
            <a:r>
              <a:rPr lang="en-US" sz="2400" dirty="0"/>
              <a:t>Paradigms classify languages based on their features</a:t>
            </a:r>
          </a:p>
        </p:txBody>
      </p:sp>
      <p:sp>
        <p:nvSpPr>
          <p:cNvPr id="5" name="TextBox 4">
            <a:extLst>
              <a:ext uri="{FF2B5EF4-FFF2-40B4-BE49-F238E27FC236}">
                <a16:creationId xmlns:a16="http://schemas.microsoft.com/office/drawing/2014/main" id="{8D73493C-55B3-4F85-8B86-094248592155}"/>
              </a:ext>
            </a:extLst>
          </p:cNvPr>
          <p:cNvSpPr txBox="1"/>
          <p:nvPr/>
        </p:nvSpPr>
        <p:spPr>
          <a:xfrm>
            <a:off x="535711" y="3009453"/>
            <a:ext cx="7903064" cy="830997"/>
          </a:xfrm>
          <a:prstGeom prst="rect">
            <a:avLst/>
          </a:prstGeom>
          <a:noFill/>
        </p:spPr>
        <p:txBody>
          <a:bodyPr wrap="square" rtlCol="0">
            <a:spAutoFit/>
          </a:bodyPr>
          <a:lstStyle/>
          <a:p>
            <a:pPr algn="ctr"/>
            <a:r>
              <a:rPr lang="en-US" sz="2400" dirty="0"/>
              <a:t>Any given language can possess features from multiple paradigms and thus belong to all. </a:t>
            </a:r>
          </a:p>
        </p:txBody>
      </p:sp>
      <p:sp>
        <p:nvSpPr>
          <p:cNvPr id="6" name="TextBox 5">
            <a:extLst>
              <a:ext uri="{FF2B5EF4-FFF2-40B4-BE49-F238E27FC236}">
                <a16:creationId xmlns:a16="http://schemas.microsoft.com/office/drawing/2014/main" id="{5E931EA5-53B8-441D-AE88-15EE961FFB0E}"/>
              </a:ext>
            </a:extLst>
          </p:cNvPr>
          <p:cNvSpPr txBox="1"/>
          <p:nvPr/>
        </p:nvSpPr>
        <p:spPr>
          <a:xfrm>
            <a:off x="577275" y="4067228"/>
            <a:ext cx="7819936" cy="830997"/>
          </a:xfrm>
          <a:prstGeom prst="rect">
            <a:avLst/>
          </a:prstGeom>
          <a:noFill/>
        </p:spPr>
        <p:txBody>
          <a:bodyPr wrap="square" rtlCol="0">
            <a:spAutoFit/>
          </a:bodyPr>
          <a:lstStyle/>
          <a:p>
            <a:pPr algn="ctr"/>
            <a:r>
              <a:rPr lang="en-US" sz="2400" dirty="0"/>
              <a:t>C is considered a very imperative language, but it supports </a:t>
            </a:r>
            <a:r>
              <a:rPr lang="en-US" sz="2400" b="1" i="1" dirty="0"/>
              <a:t>first class functions</a:t>
            </a:r>
            <a:r>
              <a:rPr lang="en-US" sz="2400" dirty="0"/>
              <a:t> through the use of function pointers.</a:t>
            </a:r>
          </a:p>
        </p:txBody>
      </p:sp>
      <p:pic>
        <p:nvPicPr>
          <p:cNvPr id="7" name="Picture 6">
            <a:extLst>
              <a:ext uri="{FF2B5EF4-FFF2-40B4-BE49-F238E27FC236}">
                <a16:creationId xmlns:a16="http://schemas.microsoft.com/office/drawing/2014/main" id="{E6E776D3-FC3B-464F-ABFF-F5623F0D0B10}"/>
              </a:ext>
            </a:extLst>
          </p:cNvPr>
          <p:cNvPicPr>
            <a:picLocks noChangeAspect="1"/>
          </p:cNvPicPr>
          <p:nvPr/>
        </p:nvPicPr>
        <p:blipFill>
          <a:blip r:embed="rId2"/>
          <a:stretch>
            <a:fillRect/>
          </a:stretch>
        </p:blipFill>
        <p:spPr>
          <a:xfrm>
            <a:off x="8787232" y="0"/>
            <a:ext cx="2895817" cy="6858000"/>
          </a:xfrm>
          <a:prstGeom prst="rect">
            <a:avLst/>
          </a:prstGeom>
        </p:spPr>
      </p:pic>
      <p:sp>
        <p:nvSpPr>
          <p:cNvPr id="8" name="Rectangle: Rounded Corners 7">
            <a:extLst>
              <a:ext uri="{FF2B5EF4-FFF2-40B4-BE49-F238E27FC236}">
                <a16:creationId xmlns:a16="http://schemas.microsoft.com/office/drawing/2014/main" id="{19B8E9B6-86B9-4546-918D-E2323636A47A}"/>
              </a:ext>
            </a:extLst>
          </p:cNvPr>
          <p:cNvSpPr/>
          <p:nvPr/>
        </p:nvSpPr>
        <p:spPr>
          <a:xfrm>
            <a:off x="8787232" y="5273336"/>
            <a:ext cx="2447865" cy="830997"/>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646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heel(1)">
                                      <p:cBhvr>
                                        <p:cTn id="27" dur="2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52490"/>
            <a:ext cx="10515600" cy="656702"/>
          </a:xfrm>
        </p:spPr>
        <p:txBody>
          <a:bodyPr/>
          <a:lstStyle/>
          <a:p>
            <a:pPr marL="0" indent="0" algn="ctr">
              <a:buNone/>
            </a:pPr>
            <a:r>
              <a:rPr lang="en-US" dirty="0"/>
              <a:t>Passed (C)CPS 109, 209</a:t>
            </a:r>
          </a:p>
          <a:p>
            <a:pPr marL="0" indent="0" algn="ctr">
              <a:buNone/>
            </a:pPr>
            <a:endParaRPr lang="en-US" dirty="0"/>
          </a:p>
        </p:txBody>
      </p:sp>
      <p:pic>
        <p:nvPicPr>
          <p:cNvPr id="4098" name="Picture 2" descr="Image result for programming langu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4997" y="2926178"/>
            <a:ext cx="7442005" cy="3096836"/>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6327628" y="3870036"/>
            <a:ext cx="3668627" cy="2049281"/>
          </a:xfrm>
          <a:prstGeom prst="ellipse">
            <a:avLst/>
          </a:prstGeom>
          <a:noFill/>
          <a:ln w="2540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DC51E78-3A58-420F-B174-E3EEB20A2945}"/>
              </a:ext>
            </a:extLst>
          </p:cNvPr>
          <p:cNvSpPr/>
          <p:nvPr/>
        </p:nvSpPr>
        <p:spPr>
          <a:xfrm>
            <a:off x="4258350" y="2926178"/>
            <a:ext cx="1959006" cy="2334065"/>
          </a:xfrm>
          <a:prstGeom prst="ellipse">
            <a:avLst/>
          </a:prstGeom>
          <a:noFill/>
          <a:ln w="254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689BB3C-84BA-4EDF-A995-748AD86AF4C1}"/>
              </a:ext>
            </a:extLst>
          </p:cNvPr>
          <p:cNvSpPr txBox="1"/>
          <p:nvPr/>
        </p:nvSpPr>
        <p:spPr>
          <a:xfrm>
            <a:off x="5921405" y="1707646"/>
            <a:ext cx="1509204" cy="2646878"/>
          </a:xfrm>
          <a:prstGeom prst="rect">
            <a:avLst/>
          </a:prstGeom>
          <a:noFill/>
        </p:spPr>
        <p:txBody>
          <a:bodyPr wrap="square" rtlCol="0">
            <a:spAutoFit/>
          </a:bodyPr>
          <a:lstStyle/>
          <a:p>
            <a:pPr algn="ctr"/>
            <a:r>
              <a:rPr lang="en-US" sz="16600" b="1" dirty="0">
                <a:solidFill>
                  <a:schemeClr val="accent2"/>
                </a:solidFill>
              </a:rPr>
              <a:t>?</a:t>
            </a:r>
          </a:p>
        </p:txBody>
      </p:sp>
      <p:sp>
        <p:nvSpPr>
          <p:cNvPr id="8" name="Oval 7">
            <a:extLst>
              <a:ext uri="{FF2B5EF4-FFF2-40B4-BE49-F238E27FC236}">
                <a16:creationId xmlns:a16="http://schemas.microsoft.com/office/drawing/2014/main" id="{391F1FB5-98A9-43D3-9B4D-8F5F362D1817}"/>
              </a:ext>
            </a:extLst>
          </p:cNvPr>
          <p:cNvSpPr/>
          <p:nvPr/>
        </p:nvSpPr>
        <p:spPr>
          <a:xfrm>
            <a:off x="2195744" y="3565114"/>
            <a:ext cx="2110732" cy="1351547"/>
          </a:xfrm>
          <a:prstGeom prst="ellipse">
            <a:avLst/>
          </a:prstGeom>
          <a:noFill/>
          <a:ln w="254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5EC63045-09ED-4B8E-AA65-633F36433AAC}"/>
              </a:ext>
            </a:extLst>
          </p:cNvPr>
          <p:cNvSpPr>
            <a:spLocks noGrp="1"/>
          </p:cNvSpPr>
          <p:nvPr>
            <p:ph type="title"/>
          </p:nvPr>
        </p:nvSpPr>
        <p:spPr>
          <a:xfrm>
            <a:off x="838200" y="8299"/>
            <a:ext cx="10515600" cy="1325563"/>
          </a:xfrm>
        </p:spPr>
        <p:txBody>
          <a:bodyPr>
            <a:normAutofit/>
          </a:bodyPr>
          <a:lstStyle/>
          <a:p>
            <a:pPr algn="ctr"/>
            <a:r>
              <a:rPr lang="en-US" sz="4000" b="1" dirty="0">
                <a:latin typeface="+mn-lt"/>
              </a:rPr>
              <a:t>You</a:t>
            </a:r>
            <a:endParaRPr lang="en-US" sz="2800" b="1" dirty="0">
              <a:latin typeface="+mn-lt"/>
            </a:endParaRPr>
          </a:p>
        </p:txBody>
      </p:sp>
      <p:cxnSp>
        <p:nvCxnSpPr>
          <p:cNvPr id="12" name="Straight Connector 11">
            <a:extLst>
              <a:ext uri="{FF2B5EF4-FFF2-40B4-BE49-F238E27FC236}">
                <a16:creationId xmlns:a16="http://schemas.microsoft.com/office/drawing/2014/main" id="{91A9F965-2E1D-4DA6-81E6-311E10D47C89}"/>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342D48B-CE5E-4B60-B200-DA1EDDAA1BDD}"/>
              </a:ext>
            </a:extLst>
          </p:cNvPr>
          <p:cNvSpPr/>
          <p:nvPr/>
        </p:nvSpPr>
        <p:spPr>
          <a:xfrm>
            <a:off x="4713251" y="5214950"/>
            <a:ext cx="1816858" cy="1019595"/>
          </a:xfrm>
          <a:prstGeom prst="ellipse">
            <a:avLst/>
          </a:prstGeom>
          <a:noFill/>
          <a:ln w="254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472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heel(1)">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heel(1)">
                                      <p:cBhvr>
                                        <p:cTn id="27" dur="2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heel(1)">
                                      <p:cBhvr>
                                        <p:cTn id="32" dur="2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p:bldP spid="8"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8277C5-588A-40F9-BD29-F0289830012C}"/>
              </a:ext>
            </a:extLst>
          </p:cNvPr>
          <p:cNvSpPr txBox="1"/>
          <p:nvPr/>
        </p:nvSpPr>
        <p:spPr>
          <a:xfrm>
            <a:off x="1093432" y="887768"/>
            <a:ext cx="10056921" cy="830997"/>
          </a:xfrm>
          <a:prstGeom prst="rect">
            <a:avLst/>
          </a:prstGeom>
          <a:noFill/>
        </p:spPr>
        <p:txBody>
          <a:bodyPr wrap="square" rtlCol="0">
            <a:spAutoFit/>
          </a:bodyPr>
          <a:lstStyle/>
          <a:p>
            <a:pPr algn="ctr"/>
            <a:r>
              <a:rPr lang="en-US" sz="4800" b="1" dirty="0"/>
              <a:t>Object-Oriented Programming (OOP)</a:t>
            </a:r>
          </a:p>
        </p:txBody>
      </p:sp>
      <p:pic>
        <p:nvPicPr>
          <p:cNvPr id="6" name="Picture 8" descr="Image result for c++">
            <a:extLst>
              <a:ext uri="{FF2B5EF4-FFF2-40B4-BE49-F238E27FC236}">
                <a16:creationId xmlns:a16="http://schemas.microsoft.com/office/drawing/2014/main" id="{7E3D3329-4FDA-4963-8E70-8015C9AD7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736" y="2614471"/>
            <a:ext cx="2809781" cy="28097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result for java">
            <a:extLst>
              <a:ext uri="{FF2B5EF4-FFF2-40B4-BE49-F238E27FC236}">
                <a16:creationId xmlns:a16="http://schemas.microsoft.com/office/drawing/2014/main" id="{F8AC45C4-7257-4EAE-AEBD-7F1C454F9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6544" y="2698811"/>
            <a:ext cx="4414421" cy="29429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c programming language logo">
            <a:extLst>
              <a:ext uri="{FF2B5EF4-FFF2-40B4-BE49-F238E27FC236}">
                <a16:creationId xmlns:a16="http://schemas.microsoft.com/office/drawing/2014/main" id="{4CC5441E-912B-4F08-99A3-C3E54750A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380" y="2614471"/>
            <a:ext cx="2936879" cy="312190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9946B024-ACE0-4057-AF5E-5502CC7FE249}"/>
              </a:ext>
            </a:extLst>
          </p:cNvPr>
          <p:cNvCxnSpPr/>
          <p:nvPr/>
        </p:nvCxnSpPr>
        <p:spPr>
          <a:xfrm flipH="1">
            <a:off x="673380" y="2539014"/>
            <a:ext cx="2936879" cy="3329126"/>
          </a:xfrm>
          <a:prstGeom prst="line">
            <a:avLst/>
          </a:prstGeom>
          <a:ln w="2540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6FAD904-129D-4F88-8556-085F4C654CE9}"/>
              </a:ext>
            </a:extLst>
          </p:cNvPr>
          <p:cNvCxnSpPr>
            <a:cxnSpLocks/>
          </p:cNvCxnSpPr>
          <p:nvPr/>
        </p:nvCxnSpPr>
        <p:spPr>
          <a:xfrm flipH="1" flipV="1">
            <a:off x="673379" y="2505721"/>
            <a:ext cx="2936879" cy="3329126"/>
          </a:xfrm>
          <a:prstGeom prst="line">
            <a:avLst/>
          </a:prstGeom>
          <a:ln w="2540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0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dijkstra">
            <a:extLst>
              <a:ext uri="{FF2B5EF4-FFF2-40B4-BE49-F238E27FC236}">
                <a16:creationId xmlns:a16="http://schemas.microsoft.com/office/drawing/2014/main" id="{E5B533E4-24CD-416F-9BC8-9ABF2EB54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261" y="2150594"/>
            <a:ext cx="2942082" cy="39227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62B03A9-5482-46C8-B218-F30863C48F99}"/>
              </a:ext>
            </a:extLst>
          </p:cNvPr>
          <p:cNvSpPr/>
          <p:nvPr/>
        </p:nvSpPr>
        <p:spPr>
          <a:xfrm>
            <a:off x="4936931" y="2911992"/>
            <a:ext cx="6096000" cy="2031325"/>
          </a:xfrm>
          <a:prstGeom prst="rect">
            <a:avLst/>
          </a:prstGeom>
        </p:spPr>
        <p:txBody>
          <a:bodyPr>
            <a:spAutoFit/>
          </a:bodyPr>
          <a:lstStyle/>
          <a:p>
            <a:r>
              <a:rPr lang="en-CA" sz="2800" i="1" dirty="0">
                <a:solidFill>
                  <a:srgbClr val="222222"/>
                </a:solidFill>
              </a:rPr>
              <a:t>“Object-oriented programming is an exceptionally bad idea which could only have originated in California.”</a:t>
            </a:r>
          </a:p>
          <a:p>
            <a:endParaRPr lang="en-CA" sz="1400" i="1" dirty="0">
              <a:solidFill>
                <a:srgbClr val="222222"/>
              </a:solidFill>
            </a:endParaRPr>
          </a:p>
          <a:p>
            <a:pPr algn="r"/>
            <a:r>
              <a:rPr lang="en-US" sz="2800" b="1" dirty="0"/>
              <a:t>- </a:t>
            </a:r>
            <a:r>
              <a:rPr lang="en-US" sz="2800" b="1" dirty="0" err="1"/>
              <a:t>Edsger</a:t>
            </a:r>
            <a:r>
              <a:rPr lang="en-US" sz="2800" b="1" dirty="0"/>
              <a:t> Dijkstra</a:t>
            </a:r>
            <a:endParaRPr lang="en-US" sz="4000" b="1" i="1" dirty="0"/>
          </a:p>
        </p:txBody>
      </p:sp>
      <p:sp>
        <p:nvSpPr>
          <p:cNvPr id="6" name="TextBox 5">
            <a:extLst>
              <a:ext uri="{FF2B5EF4-FFF2-40B4-BE49-F238E27FC236}">
                <a16:creationId xmlns:a16="http://schemas.microsoft.com/office/drawing/2014/main" id="{C79F1711-9312-43BA-B199-89B164F2F4B3}"/>
              </a:ext>
            </a:extLst>
          </p:cNvPr>
          <p:cNvSpPr txBox="1"/>
          <p:nvPr/>
        </p:nvSpPr>
        <p:spPr>
          <a:xfrm>
            <a:off x="1093432" y="887768"/>
            <a:ext cx="10056921" cy="830997"/>
          </a:xfrm>
          <a:prstGeom prst="rect">
            <a:avLst/>
          </a:prstGeom>
          <a:noFill/>
        </p:spPr>
        <p:txBody>
          <a:bodyPr wrap="square" rtlCol="0">
            <a:spAutoFit/>
          </a:bodyPr>
          <a:lstStyle/>
          <a:p>
            <a:pPr algn="ctr"/>
            <a:r>
              <a:rPr lang="en-US" sz="4800" b="1" dirty="0"/>
              <a:t>Object-Oriented Programming (OOP)</a:t>
            </a:r>
          </a:p>
        </p:txBody>
      </p:sp>
    </p:spTree>
    <p:extLst>
      <p:ext uri="{BB962C8B-B14F-4D97-AF65-F5344CB8AC3E}">
        <p14:creationId xmlns:p14="http://schemas.microsoft.com/office/powerpoint/2010/main" val="2819850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7AFC762-3265-40C6-8DBA-5FE6C1844F6C}"/>
              </a:ext>
            </a:extLst>
          </p:cNvPr>
          <p:cNvSpPr txBox="1"/>
          <p:nvPr/>
        </p:nvSpPr>
        <p:spPr>
          <a:xfrm>
            <a:off x="738047" y="3813455"/>
            <a:ext cx="10890488" cy="461665"/>
          </a:xfrm>
          <a:prstGeom prst="rect">
            <a:avLst/>
          </a:prstGeom>
          <a:noFill/>
        </p:spPr>
        <p:txBody>
          <a:bodyPr wrap="square" rtlCol="0">
            <a:spAutoFit/>
          </a:bodyPr>
          <a:lstStyle/>
          <a:p>
            <a:pPr algn="ctr"/>
            <a:r>
              <a:rPr lang="en-US" sz="2400" dirty="0"/>
              <a:t>In Java, behaviors are implemented as methods, C++ as member functions. Same idea.</a:t>
            </a:r>
          </a:p>
        </p:txBody>
      </p:sp>
      <p:sp>
        <p:nvSpPr>
          <p:cNvPr id="10" name="TextBox 9">
            <a:extLst>
              <a:ext uri="{FF2B5EF4-FFF2-40B4-BE49-F238E27FC236}">
                <a16:creationId xmlns:a16="http://schemas.microsoft.com/office/drawing/2014/main" id="{3A497584-C1D2-473A-9412-8AB6ADCECC98}"/>
              </a:ext>
            </a:extLst>
          </p:cNvPr>
          <p:cNvSpPr txBox="1"/>
          <p:nvPr/>
        </p:nvSpPr>
        <p:spPr>
          <a:xfrm>
            <a:off x="1060875" y="4534281"/>
            <a:ext cx="10244831" cy="461665"/>
          </a:xfrm>
          <a:prstGeom prst="rect">
            <a:avLst/>
          </a:prstGeom>
          <a:noFill/>
        </p:spPr>
        <p:txBody>
          <a:bodyPr wrap="square" rtlCol="0">
            <a:spAutoFit/>
          </a:bodyPr>
          <a:lstStyle/>
          <a:p>
            <a:pPr algn="ctr"/>
            <a:r>
              <a:rPr lang="en-US" sz="2400" dirty="0"/>
              <a:t>An object’s procedures can access and modify the data fields of that object.</a:t>
            </a:r>
          </a:p>
        </p:txBody>
      </p:sp>
      <p:sp>
        <p:nvSpPr>
          <p:cNvPr id="11" name="TextBox 10">
            <a:extLst>
              <a:ext uri="{FF2B5EF4-FFF2-40B4-BE49-F238E27FC236}">
                <a16:creationId xmlns:a16="http://schemas.microsoft.com/office/drawing/2014/main" id="{E3C6B1D2-A65A-4B8E-9EEA-E044681D7FE1}"/>
              </a:ext>
            </a:extLst>
          </p:cNvPr>
          <p:cNvSpPr txBox="1"/>
          <p:nvPr/>
        </p:nvSpPr>
        <p:spPr>
          <a:xfrm>
            <a:off x="945468" y="1981917"/>
            <a:ext cx="10475651" cy="461665"/>
          </a:xfrm>
          <a:prstGeom prst="rect">
            <a:avLst/>
          </a:prstGeom>
          <a:noFill/>
        </p:spPr>
        <p:txBody>
          <a:bodyPr wrap="square" rtlCol="0">
            <a:spAutoFit/>
          </a:bodyPr>
          <a:lstStyle/>
          <a:p>
            <a:pPr algn="ctr"/>
            <a:r>
              <a:rPr lang="en-US" sz="2400" dirty="0"/>
              <a:t>Broadly speaking, a software construct that implements both </a:t>
            </a:r>
            <a:r>
              <a:rPr lang="en-US" sz="2400" b="1" i="1" dirty="0"/>
              <a:t>state</a:t>
            </a:r>
            <a:r>
              <a:rPr lang="en-US" sz="2400" dirty="0"/>
              <a:t> and </a:t>
            </a:r>
            <a:r>
              <a:rPr lang="en-US" sz="2400" b="1" i="1" dirty="0"/>
              <a:t>behavior</a:t>
            </a:r>
            <a:r>
              <a:rPr lang="en-US" sz="2400" dirty="0"/>
              <a:t>.</a:t>
            </a:r>
          </a:p>
        </p:txBody>
      </p:sp>
      <p:sp>
        <p:nvSpPr>
          <p:cNvPr id="12" name="TextBox 11">
            <a:extLst>
              <a:ext uri="{FF2B5EF4-FFF2-40B4-BE49-F238E27FC236}">
                <a16:creationId xmlns:a16="http://schemas.microsoft.com/office/drawing/2014/main" id="{4299D6A2-63FC-4748-AEC7-0CFFB3BA204E}"/>
              </a:ext>
            </a:extLst>
          </p:cNvPr>
          <p:cNvSpPr txBox="1"/>
          <p:nvPr/>
        </p:nvSpPr>
        <p:spPr>
          <a:xfrm>
            <a:off x="1573561" y="5255107"/>
            <a:ext cx="9219458" cy="830997"/>
          </a:xfrm>
          <a:prstGeom prst="rect">
            <a:avLst/>
          </a:prstGeom>
          <a:noFill/>
        </p:spPr>
        <p:txBody>
          <a:bodyPr wrap="square" rtlCol="0">
            <a:spAutoFit/>
          </a:bodyPr>
          <a:lstStyle/>
          <a:p>
            <a:pPr algn="ctr"/>
            <a:r>
              <a:rPr lang="en-US" sz="2400" dirty="0"/>
              <a:t>In the OOP paradigm, programs are built up of objects that communicate with each other.</a:t>
            </a:r>
          </a:p>
        </p:txBody>
      </p:sp>
      <p:sp>
        <p:nvSpPr>
          <p:cNvPr id="7" name="Title 1">
            <a:extLst>
              <a:ext uri="{FF2B5EF4-FFF2-40B4-BE49-F238E27FC236}">
                <a16:creationId xmlns:a16="http://schemas.microsoft.com/office/drawing/2014/main" id="{E305E684-DA00-4BF2-8C53-DA76DDA188EA}"/>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Objects?</a:t>
            </a:r>
          </a:p>
        </p:txBody>
      </p:sp>
      <p:cxnSp>
        <p:nvCxnSpPr>
          <p:cNvPr id="8" name="Straight Connector 7">
            <a:extLst>
              <a:ext uri="{FF2B5EF4-FFF2-40B4-BE49-F238E27FC236}">
                <a16:creationId xmlns:a16="http://schemas.microsoft.com/office/drawing/2014/main" id="{BE73315A-DC96-4612-AA5C-195CAF170092}"/>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CD6B8F-4F0C-4C0F-9CA2-24B39BB6EF11}"/>
              </a:ext>
            </a:extLst>
          </p:cNvPr>
          <p:cNvSpPr txBox="1"/>
          <p:nvPr/>
        </p:nvSpPr>
        <p:spPr>
          <a:xfrm>
            <a:off x="1486271" y="2713020"/>
            <a:ext cx="9219458" cy="830997"/>
          </a:xfrm>
          <a:prstGeom prst="rect">
            <a:avLst/>
          </a:prstGeom>
          <a:noFill/>
        </p:spPr>
        <p:txBody>
          <a:bodyPr wrap="square" rtlCol="0">
            <a:spAutoFit/>
          </a:bodyPr>
          <a:lstStyle/>
          <a:p>
            <a:pPr algn="ctr"/>
            <a:r>
              <a:rPr lang="en-US" sz="2400" dirty="0"/>
              <a:t>We can also say that objects have </a:t>
            </a:r>
            <a:r>
              <a:rPr lang="en-US" sz="2400" b="1" i="1" dirty="0"/>
              <a:t>identity</a:t>
            </a:r>
            <a:r>
              <a:rPr lang="en-US" sz="2400" dirty="0"/>
              <a:t>. Unique instances of the same class can exist simultaneously.</a:t>
            </a:r>
          </a:p>
        </p:txBody>
      </p:sp>
    </p:spTree>
    <p:extLst>
      <p:ext uri="{BB962C8B-B14F-4D97-AF65-F5344CB8AC3E}">
        <p14:creationId xmlns:p14="http://schemas.microsoft.com/office/powerpoint/2010/main" val="68113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C4ED4B-EFAF-4136-8E2C-3FABCD80A1B7}"/>
              </a:ext>
            </a:extLst>
          </p:cNvPr>
          <p:cNvSpPr txBox="1"/>
          <p:nvPr/>
        </p:nvSpPr>
        <p:spPr>
          <a:xfrm>
            <a:off x="945471" y="1742890"/>
            <a:ext cx="10475651" cy="461665"/>
          </a:xfrm>
          <a:prstGeom prst="rect">
            <a:avLst/>
          </a:prstGeom>
          <a:noFill/>
        </p:spPr>
        <p:txBody>
          <a:bodyPr wrap="square" rtlCol="0">
            <a:spAutoFit/>
          </a:bodyPr>
          <a:lstStyle/>
          <a:p>
            <a:pPr algn="ctr"/>
            <a:r>
              <a:rPr lang="en-US" sz="2400" i="1" dirty="0"/>
              <a:t>Broadly speaking, a software construct that implements both state and behavior.</a:t>
            </a:r>
          </a:p>
        </p:txBody>
      </p:sp>
      <p:pic>
        <p:nvPicPr>
          <p:cNvPr id="4" name="Picture 3">
            <a:extLst>
              <a:ext uri="{FF2B5EF4-FFF2-40B4-BE49-F238E27FC236}">
                <a16:creationId xmlns:a16="http://schemas.microsoft.com/office/drawing/2014/main" id="{772C71F6-49D2-4098-8F1F-52D825FA44EE}"/>
              </a:ext>
            </a:extLst>
          </p:cNvPr>
          <p:cNvPicPr>
            <a:picLocks noChangeAspect="1"/>
          </p:cNvPicPr>
          <p:nvPr/>
        </p:nvPicPr>
        <p:blipFill>
          <a:blip r:embed="rId2"/>
          <a:stretch>
            <a:fillRect/>
          </a:stretch>
        </p:blipFill>
        <p:spPr>
          <a:xfrm>
            <a:off x="945471" y="2539692"/>
            <a:ext cx="8190639" cy="3718189"/>
          </a:xfrm>
          <a:prstGeom prst="rect">
            <a:avLst/>
          </a:prstGeom>
        </p:spPr>
      </p:pic>
      <p:cxnSp>
        <p:nvCxnSpPr>
          <p:cNvPr id="6" name="Straight Arrow Connector 5">
            <a:extLst>
              <a:ext uri="{FF2B5EF4-FFF2-40B4-BE49-F238E27FC236}">
                <a16:creationId xmlns:a16="http://schemas.microsoft.com/office/drawing/2014/main" id="{DD8D66C5-1BDD-4B30-9E6F-3ACB3327E332}"/>
              </a:ext>
            </a:extLst>
          </p:cNvPr>
          <p:cNvCxnSpPr/>
          <p:nvPr/>
        </p:nvCxnSpPr>
        <p:spPr>
          <a:xfrm>
            <a:off x="6372642" y="4076641"/>
            <a:ext cx="146481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19CB534-3021-458B-84C9-5F7F72E2B0AB}"/>
              </a:ext>
            </a:extLst>
          </p:cNvPr>
          <p:cNvCxnSpPr/>
          <p:nvPr/>
        </p:nvCxnSpPr>
        <p:spPr>
          <a:xfrm>
            <a:off x="6372642" y="4741437"/>
            <a:ext cx="146481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A102A9B-CB8D-46DF-A631-19D587BA085B}"/>
              </a:ext>
            </a:extLst>
          </p:cNvPr>
          <p:cNvSpPr txBox="1"/>
          <p:nvPr/>
        </p:nvSpPr>
        <p:spPr>
          <a:xfrm>
            <a:off x="7837457" y="3589134"/>
            <a:ext cx="3524435" cy="1569660"/>
          </a:xfrm>
          <a:prstGeom prst="rect">
            <a:avLst/>
          </a:prstGeom>
          <a:solidFill>
            <a:schemeClr val="bg1"/>
          </a:solidFill>
          <a:ln w="76200">
            <a:solidFill>
              <a:schemeClr val="accent1"/>
            </a:solidFill>
          </a:ln>
        </p:spPr>
        <p:txBody>
          <a:bodyPr wrap="square" rtlCol="0">
            <a:spAutoFit/>
          </a:bodyPr>
          <a:lstStyle/>
          <a:p>
            <a:pPr marL="285750" indent="-285750">
              <a:buFont typeface="Arial" panose="020B0604020202020204" pitchFamily="34" charset="0"/>
              <a:buChar char="•"/>
            </a:pPr>
            <a:r>
              <a:rPr lang="en-US" sz="2400" dirty="0"/>
              <a:t>These are </a:t>
            </a:r>
            <a:r>
              <a:rPr lang="en-US" sz="2400" i="1" dirty="0"/>
              <a:t>primitives</a:t>
            </a:r>
            <a:r>
              <a:rPr lang="en-US" sz="2400" dirty="0"/>
              <a:t>.</a:t>
            </a:r>
          </a:p>
          <a:p>
            <a:pPr marL="285750" indent="-285750">
              <a:buFont typeface="Arial" panose="020B0604020202020204" pitchFamily="34" charset="0"/>
              <a:buChar char="•"/>
            </a:pPr>
            <a:r>
              <a:rPr lang="en-US" sz="2400" dirty="0"/>
              <a:t>They have a </a:t>
            </a:r>
            <a:r>
              <a:rPr lang="en-US" sz="2400" i="1" dirty="0"/>
              <a:t>state</a:t>
            </a:r>
            <a:r>
              <a:rPr lang="en-US" sz="2400" dirty="0"/>
              <a:t>, but no associated </a:t>
            </a:r>
            <a:r>
              <a:rPr lang="en-US" sz="2400" i="1" dirty="0"/>
              <a:t>behavior.</a:t>
            </a:r>
          </a:p>
          <a:p>
            <a:pPr marL="285750" indent="-285750">
              <a:buFont typeface="Arial" panose="020B0604020202020204" pitchFamily="34" charset="0"/>
              <a:buChar char="•"/>
            </a:pPr>
            <a:r>
              <a:rPr lang="en-US" sz="2400" dirty="0"/>
              <a:t>No associated methods.</a:t>
            </a:r>
          </a:p>
        </p:txBody>
      </p:sp>
      <p:sp>
        <p:nvSpPr>
          <p:cNvPr id="9" name="Title 1">
            <a:extLst>
              <a:ext uri="{FF2B5EF4-FFF2-40B4-BE49-F238E27FC236}">
                <a16:creationId xmlns:a16="http://schemas.microsoft.com/office/drawing/2014/main" id="{B4A7EAE7-B2A2-4ED0-B2E2-0E4F2A4DAA36}"/>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Objects</a:t>
            </a:r>
          </a:p>
        </p:txBody>
      </p:sp>
      <p:cxnSp>
        <p:nvCxnSpPr>
          <p:cNvPr id="10" name="Straight Connector 9">
            <a:extLst>
              <a:ext uri="{FF2B5EF4-FFF2-40B4-BE49-F238E27FC236}">
                <a16:creationId xmlns:a16="http://schemas.microsoft.com/office/drawing/2014/main" id="{E860F69A-95B9-4165-B2F9-B42BEBC4A962}"/>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84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bg/>
                                          </p:spTgt>
                                        </p:tgtEl>
                                        <p:attrNameLst>
                                          <p:attrName>style.visibility</p:attrName>
                                        </p:attrNameLst>
                                      </p:cBhvr>
                                      <p:to>
                                        <p:strVal val="visible"/>
                                      </p:to>
                                    </p:set>
                                    <p:animEffect transition="in" filter="fade">
                                      <p:cBhvr>
                                        <p:cTn id="20" dur="500"/>
                                        <p:tgtEl>
                                          <p:spTgt spid="8">
                                            <p:bg/>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fade">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Effect transition="in" filter="fade">
                                      <p:cBhvr>
                                        <p:cTn id="35"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4D1116F-528B-46F7-931F-7DD66E01E48D}"/>
              </a:ext>
            </a:extLst>
          </p:cNvPr>
          <p:cNvSpPr txBox="1"/>
          <p:nvPr/>
        </p:nvSpPr>
        <p:spPr>
          <a:xfrm>
            <a:off x="945471" y="1742890"/>
            <a:ext cx="10475651" cy="461665"/>
          </a:xfrm>
          <a:prstGeom prst="rect">
            <a:avLst/>
          </a:prstGeom>
          <a:noFill/>
        </p:spPr>
        <p:txBody>
          <a:bodyPr wrap="square" rtlCol="0">
            <a:spAutoFit/>
          </a:bodyPr>
          <a:lstStyle/>
          <a:p>
            <a:pPr algn="ctr"/>
            <a:r>
              <a:rPr lang="en-US" sz="2400" i="1" dirty="0"/>
              <a:t>Broadly speaking, a software construct that implements both state and behavior.</a:t>
            </a:r>
          </a:p>
        </p:txBody>
      </p:sp>
      <p:pic>
        <p:nvPicPr>
          <p:cNvPr id="13" name="Picture 12">
            <a:extLst>
              <a:ext uri="{FF2B5EF4-FFF2-40B4-BE49-F238E27FC236}">
                <a16:creationId xmlns:a16="http://schemas.microsoft.com/office/drawing/2014/main" id="{0C22A637-CF61-4374-810C-638BC4C975BB}"/>
              </a:ext>
            </a:extLst>
          </p:cNvPr>
          <p:cNvPicPr>
            <a:picLocks noChangeAspect="1"/>
          </p:cNvPicPr>
          <p:nvPr/>
        </p:nvPicPr>
        <p:blipFill>
          <a:blip r:embed="rId2"/>
          <a:stretch>
            <a:fillRect/>
          </a:stretch>
        </p:blipFill>
        <p:spPr>
          <a:xfrm>
            <a:off x="945471" y="2539692"/>
            <a:ext cx="8190639" cy="3718189"/>
          </a:xfrm>
          <a:prstGeom prst="rect">
            <a:avLst/>
          </a:prstGeom>
        </p:spPr>
      </p:pic>
      <p:cxnSp>
        <p:nvCxnSpPr>
          <p:cNvPr id="6" name="Straight Arrow Connector 5">
            <a:extLst>
              <a:ext uri="{FF2B5EF4-FFF2-40B4-BE49-F238E27FC236}">
                <a16:creationId xmlns:a16="http://schemas.microsoft.com/office/drawing/2014/main" id="{DD8D66C5-1BDD-4B30-9E6F-3ACB3327E332}"/>
              </a:ext>
            </a:extLst>
          </p:cNvPr>
          <p:cNvCxnSpPr/>
          <p:nvPr/>
        </p:nvCxnSpPr>
        <p:spPr>
          <a:xfrm>
            <a:off x="5741835" y="4413277"/>
            <a:ext cx="146481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19CB534-3021-458B-84C9-5F7F72E2B0AB}"/>
              </a:ext>
            </a:extLst>
          </p:cNvPr>
          <p:cNvCxnSpPr/>
          <p:nvPr/>
        </p:nvCxnSpPr>
        <p:spPr>
          <a:xfrm>
            <a:off x="5741835" y="5079657"/>
            <a:ext cx="146481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A102A9B-CB8D-46DF-A631-19D587BA085B}"/>
              </a:ext>
            </a:extLst>
          </p:cNvPr>
          <p:cNvSpPr txBox="1"/>
          <p:nvPr/>
        </p:nvSpPr>
        <p:spPr>
          <a:xfrm>
            <a:off x="7206650" y="3997865"/>
            <a:ext cx="3812964" cy="1938992"/>
          </a:xfrm>
          <a:prstGeom prst="rect">
            <a:avLst/>
          </a:prstGeom>
          <a:solidFill>
            <a:schemeClr val="bg1"/>
          </a:solidFill>
          <a:ln w="76200">
            <a:solidFill>
              <a:schemeClr val="accent1"/>
            </a:solidFill>
          </a:ln>
        </p:spPr>
        <p:txBody>
          <a:bodyPr wrap="square" rtlCol="0">
            <a:spAutoFit/>
          </a:bodyPr>
          <a:lstStyle/>
          <a:p>
            <a:pPr marL="285750" indent="-285750">
              <a:buFont typeface="Arial" panose="020B0604020202020204" pitchFamily="34" charset="0"/>
              <a:buChar char="•"/>
            </a:pPr>
            <a:r>
              <a:rPr lang="en-US" sz="2400" dirty="0"/>
              <a:t>These are </a:t>
            </a:r>
            <a:r>
              <a:rPr lang="en-US" sz="2400" i="1" dirty="0"/>
              <a:t>Objects</a:t>
            </a:r>
            <a:r>
              <a:rPr lang="en-US" sz="2400" dirty="0"/>
              <a:t>.</a:t>
            </a:r>
          </a:p>
          <a:p>
            <a:pPr marL="285750" indent="-285750">
              <a:buFont typeface="Arial" panose="020B0604020202020204" pitchFamily="34" charset="0"/>
              <a:buChar char="•"/>
            </a:pPr>
            <a:r>
              <a:rPr lang="en-US" sz="2400" dirty="0"/>
              <a:t>They have both a state, and associated behaviors</a:t>
            </a:r>
            <a:r>
              <a:rPr lang="en-US" sz="2400" i="1" dirty="0"/>
              <a:t>.</a:t>
            </a:r>
          </a:p>
          <a:p>
            <a:pPr marL="285750" indent="-285750">
              <a:buFont typeface="Arial" panose="020B0604020202020204" pitchFamily="34" charset="0"/>
              <a:buChar char="•"/>
            </a:pPr>
            <a:r>
              <a:rPr lang="en-US" sz="2400" dirty="0"/>
              <a:t>Behaviors implemented via class methods.</a:t>
            </a:r>
          </a:p>
        </p:txBody>
      </p:sp>
      <p:cxnSp>
        <p:nvCxnSpPr>
          <p:cNvPr id="9" name="Straight Arrow Connector 8">
            <a:extLst>
              <a:ext uri="{FF2B5EF4-FFF2-40B4-BE49-F238E27FC236}">
                <a16:creationId xmlns:a16="http://schemas.microsoft.com/office/drawing/2014/main" id="{12A9B554-7D75-4C73-BEA8-C942E76F6A35}"/>
              </a:ext>
            </a:extLst>
          </p:cNvPr>
          <p:cNvCxnSpPr/>
          <p:nvPr/>
        </p:nvCxnSpPr>
        <p:spPr>
          <a:xfrm>
            <a:off x="5741835" y="5418130"/>
            <a:ext cx="146481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B370C4D4-5732-4FDC-951E-9F61B3D266FC}"/>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Objects</a:t>
            </a:r>
          </a:p>
        </p:txBody>
      </p:sp>
      <p:cxnSp>
        <p:nvCxnSpPr>
          <p:cNvPr id="11" name="Straight Connector 10">
            <a:extLst>
              <a:ext uri="{FF2B5EF4-FFF2-40B4-BE49-F238E27FC236}">
                <a16:creationId xmlns:a16="http://schemas.microsoft.com/office/drawing/2014/main" id="{2CACE923-872A-40D5-92E4-83FB1104FE28}"/>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73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animEffect transition="in" filter="fade">
                                      <p:cBhvr>
                                        <p:cTn id="3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BECF1B-88DF-4BB3-88E0-CF7F471973E9}"/>
              </a:ext>
            </a:extLst>
          </p:cNvPr>
          <p:cNvPicPr>
            <a:picLocks noChangeAspect="1"/>
          </p:cNvPicPr>
          <p:nvPr/>
        </p:nvPicPr>
        <p:blipFill>
          <a:blip r:embed="rId2"/>
          <a:stretch>
            <a:fillRect/>
          </a:stretch>
        </p:blipFill>
        <p:spPr>
          <a:xfrm>
            <a:off x="0" y="261351"/>
            <a:ext cx="12192000" cy="6335297"/>
          </a:xfrm>
          <a:prstGeom prst="rect">
            <a:avLst/>
          </a:prstGeom>
        </p:spPr>
      </p:pic>
      <p:sp>
        <p:nvSpPr>
          <p:cNvPr id="3" name="Rectangle: Rounded Corners 2">
            <a:extLst>
              <a:ext uri="{FF2B5EF4-FFF2-40B4-BE49-F238E27FC236}">
                <a16:creationId xmlns:a16="http://schemas.microsoft.com/office/drawing/2014/main" id="{E1CE772D-FDDC-4292-B6FE-B3C7D23914F8}"/>
              </a:ext>
            </a:extLst>
          </p:cNvPr>
          <p:cNvSpPr/>
          <p:nvPr/>
        </p:nvSpPr>
        <p:spPr>
          <a:xfrm>
            <a:off x="53268" y="1384918"/>
            <a:ext cx="1704511" cy="94991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D2B7F6E-9291-4419-84C0-937B0D30858D}"/>
              </a:ext>
            </a:extLst>
          </p:cNvPr>
          <p:cNvCxnSpPr/>
          <p:nvPr/>
        </p:nvCxnSpPr>
        <p:spPr>
          <a:xfrm>
            <a:off x="53268" y="3799643"/>
            <a:ext cx="4279035"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76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Image result for c++">
            <a:extLst>
              <a:ext uri="{FF2B5EF4-FFF2-40B4-BE49-F238E27FC236}">
                <a16:creationId xmlns:a16="http://schemas.microsoft.com/office/drawing/2014/main" id="{78EE62C8-79B3-40DB-AFF0-1B89EACEE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0824" y="115318"/>
            <a:ext cx="1125951" cy="11259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Image result for java">
            <a:extLst>
              <a:ext uri="{FF2B5EF4-FFF2-40B4-BE49-F238E27FC236}">
                <a16:creationId xmlns:a16="http://schemas.microsoft.com/office/drawing/2014/main" id="{330F5ABA-E35E-4368-968C-60C9235D9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25" y="172438"/>
            <a:ext cx="1495925" cy="9972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F5C5AAC-BE8C-4B45-8B5E-875AFC87285C}"/>
              </a:ext>
            </a:extLst>
          </p:cNvPr>
          <p:cNvSpPr txBox="1"/>
          <p:nvPr/>
        </p:nvSpPr>
        <p:spPr>
          <a:xfrm>
            <a:off x="2646100" y="1687799"/>
            <a:ext cx="8485941" cy="830997"/>
          </a:xfrm>
          <a:prstGeom prst="rect">
            <a:avLst/>
          </a:prstGeom>
          <a:noFill/>
        </p:spPr>
        <p:txBody>
          <a:bodyPr wrap="square" rtlCol="0">
            <a:spAutoFit/>
          </a:bodyPr>
          <a:lstStyle/>
          <a:p>
            <a:pPr marL="457200" indent="-457200">
              <a:buFont typeface="Arial" panose="020B0604020202020204" pitchFamily="34" charset="0"/>
              <a:buChar char="•"/>
            </a:pPr>
            <a:r>
              <a:rPr lang="en-US" sz="2400" dirty="0"/>
              <a:t>Objects are instances of classes</a:t>
            </a:r>
          </a:p>
          <a:p>
            <a:pPr marL="457200" indent="-457200">
              <a:buFont typeface="Arial" panose="020B0604020202020204" pitchFamily="34" charset="0"/>
              <a:buChar char="•"/>
            </a:pPr>
            <a:r>
              <a:rPr lang="en-US" sz="2400" dirty="0"/>
              <a:t>The class is the cookie cutter, the object is the cookie.</a:t>
            </a:r>
          </a:p>
        </p:txBody>
      </p:sp>
      <p:pic>
        <p:nvPicPr>
          <p:cNvPr id="7" name="Picture 6">
            <a:extLst>
              <a:ext uri="{FF2B5EF4-FFF2-40B4-BE49-F238E27FC236}">
                <a16:creationId xmlns:a16="http://schemas.microsoft.com/office/drawing/2014/main" id="{FC602A5C-0674-4050-B804-1BCBEBC17283}"/>
              </a:ext>
            </a:extLst>
          </p:cNvPr>
          <p:cNvPicPr>
            <a:picLocks noChangeAspect="1"/>
          </p:cNvPicPr>
          <p:nvPr/>
        </p:nvPicPr>
        <p:blipFill>
          <a:blip r:embed="rId4"/>
          <a:stretch>
            <a:fillRect/>
          </a:stretch>
        </p:blipFill>
        <p:spPr>
          <a:xfrm>
            <a:off x="320706" y="2809561"/>
            <a:ext cx="5715000" cy="3600450"/>
          </a:xfrm>
          <a:prstGeom prst="rect">
            <a:avLst/>
          </a:prstGeom>
        </p:spPr>
      </p:pic>
      <p:pic>
        <p:nvPicPr>
          <p:cNvPr id="8" name="Picture 7">
            <a:extLst>
              <a:ext uri="{FF2B5EF4-FFF2-40B4-BE49-F238E27FC236}">
                <a16:creationId xmlns:a16="http://schemas.microsoft.com/office/drawing/2014/main" id="{B9E74902-8429-4DAA-82CB-CA6509E55053}"/>
              </a:ext>
            </a:extLst>
          </p:cNvPr>
          <p:cNvPicPr>
            <a:picLocks noChangeAspect="1"/>
          </p:cNvPicPr>
          <p:nvPr/>
        </p:nvPicPr>
        <p:blipFill>
          <a:blip r:embed="rId5"/>
          <a:stretch>
            <a:fillRect/>
          </a:stretch>
        </p:blipFill>
        <p:spPr>
          <a:xfrm>
            <a:off x="6183297" y="3191944"/>
            <a:ext cx="5867400" cy="2105025"/>
          </a:xfrm>
          <a:prstGeom prst="rect">
            <a:avLst/>
          </a:prstGeom>
        </p:spPr>
      </p:pic>
      <p:sp>
        <p:nvSpPr>
          <p:cNvPr id="10" name="Rectangle 9">
            <a:extLst>
              <a:ext uri="{FF2B5EF4-FFF2-40B4-BE49-F238E27FC236}">
                <a16:creationId xmlns:a16="http://schemas.microsoft.com/office/drawing/2014/main" id="{1670D2C6-96A6-4DEF-9A9D-6538EFFE5CC5}"/>
              </a:ext>
            </a:extLst>
          </p:cNvPr>
          <p:cNvSpPr/>
          <p:nvPr/>
        </p:nvSpPr>
        <p:spPr>
          <a:xfrm>
            <a:off x="6125593" y="3174188"/>
            <a:ext cx="5942860" cy="2171516"/>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EF30CD2-AB65-452D-8F09-57A10D9AEECF}"/>
              </a:ext>
            </a:extLst>
          </p:cNvPr>
          <p:cNvSpPr txBox="1"/>
          <p:nvPr/>
        </p:nvSpPr>
        <p:spPr>
          <a:xfrm>
            <a:off x="6924582" y="5432395"/>
            <a:ext cx="4829453" cy="523220"/>
          </a:xfrm>
          <a:prstGeom prst="rect">
            <a:avLst/>
          </a:prstGeom>
          <a:noFill/>
        </p:spPr>
        <p:txBody>
          <a:bodyPr wrap="square" rtlCol="0">
            <a:spAutoFit/>
          </a:bodyPr>
          <a:lstStyle/>
          <a:p>
            <a:r>
              <a:rPr lang="en-US" sz="2800" b="1" dirty="0">
                <a:solidFill>
                  <a:schemeClr val="accent6"/>
                </a:solidFill>
              </a:rPr>
              <a:t>Class definition</a:t>
            </a:r>
          </a:p>
        </p:txBody>
      </p:sp>
      <p:sp>
        <p:nvSpPr>
          <p:cNvPr id="12" name="Rectangle 11">
            <a:extLst>
              <a:ext uri="{FF2B5EF4-FFF2-40B4-BE49-F238E27FC236}">
                <a16:creationId xmlns:a16="http://schemas.microsoft.com/office/drawing/2014/main" id="{6BEEEEA1-D205-44FF-8782-1140D0C75550}"/>
              </a:ext>
            </a:extLst>
          </p:cNvPr>
          <p:cNvSpPr/>
          <p:nvPr/>
        </p:nvSpPr>
        <p:spPr>
          <a:xfrm>
            <a:off x="2344815" y="3927537"/>
            <a:ext cx="602571" cy="105418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85E1C06-E3EF-4388-9E93-95E7E6C0ACD9}"/>
              </a:ext>
            </a:extLst>
          </p:cNvPr>
          <p:cNvSpPr txBox="1"/>
          <p:nvPr/>
        </p:nvSpPr>
        <p:spPr>
          <a:xfrm>
            <a:off x="2646100" y="5019682"/>
            <a:ext cx="2813667" cy="523220"/>
          </a:xfrm>
          <a:prstGeom prst="rect">
            <a:avLst/>
          </a:prstGeom>
          <a:noFill/>
        </p:spPr>
        <p:txBody>
          <a:bodyPr wrap="square" rtlCol="0">
            <a:spAutoFit/>
          </a:bodyPr>
          <a:lstStyle/>
          <a:p>
            <a:r>
              <a:rPr lang="en-US" sz="2800" b="1" dirty="0">
                <a:solidFill>
                  <a:schemeClr val="accent1"/>
                </a:solidFill>
              </a:rPr>
              <a:t>Object instances</a:t>
            </a:r>
          </a:p>
        </p:txBody>
      </p:sp>
      <p:sp>
        <p:nvSpPr>
          <p:cNvPr id="14" name="Title 1">
            <a:extLst>
              <a:ext uri="{FF2B5EF4-FFF2-40B4-BE49-F238E27FC236}">
                <a16:creationId xmlns:a16="http://schemas.microsoft.com/office/drawing/2014/main" id="{53822000-A2DE-42D1-AB9D-3CE6CF273B44}"/>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Class-Based OOP</a:t>
            </a:r>
          </a:p>
        </p:txBody>
      </p:sp>
      <p:cxnSp>
        <p:nvCxnSpPr>
          <p:cNvPr id="15" name="Straight Connector 14">
            <a:extLst>
              <a:ext uri="{FF2B5EF4-FFF2-40B4-BE49-F238E27FC236}">
                <a16:creationId xmlns:a16="http://schemas.microsoft.com/office/drawing/2014/main" id="{A044EF53-DCDF-4189-8F1C-79DE6FDBAE86}"/>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01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heel(1)">
                                      <p:cBhvr>
                                        <p:cTn id="30" dur="20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heel(1)">
                                      <p:cBhvr>
                                        <p:cTn id="45" dur="20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animBg="1"/>
      <p:bldP spid="11" grpId="0"/>
      <p:bldP spid="12" grpId="0" animBg="1"/>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5C5AAC-BE8C-4B45-8B5E-875AFC87285C}"/>
              </a:ext>
            </a:extLst>
          </p:cNvPr>
          <p:cNvSpPr txBox="1"/>
          <p:nvPr/>
        </p:nvSpPr>
        <p:spPr>
          <a:xfrm>
            <a:off x="2649611" y="1693984"/>
            <a:ext cx="8046095"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t>Objects are instances of classes</a:t>
            </a:r>
          </a:p>
          <a:p>
            <a:pPr marL="457200" indent="-457200">
              <a:buFont typeface="Arial" panose="020B0604020202020204" pitchFamily="34" charset="0"/>
              <a:buChar char="•"/>
            </a:pPr>
            <a:r>
              <a:rPr lang="en-US" sz="2400" dirty="0"/>
              <a:t>The class is the cookie cutter, the object is the cookie.</a:t>
            </a:r>
          </a:p>
          <a:p>
            <a:pPr marL="457200" indent="-457200">
              <a:buFont typeface="Arial" panose="020B0604020202020204" pitchFamily="34" charset="0"/>
              <a:buChar char="•"/>
            </a:pPr>
            <a:r>
              <a:rPr lang="en-US" sz="2400" dirty="0"/>
              <a:t>OOP languages typically support notions of inheritance. </a:t>
            </a:r>
          </a:p>
        </p:txBody>
      </p:sp>
      <p:pic>
        <p:nvPicPr>
          <p:cNvPr id="3" name="Picture 2">
            <a:extLst>
              <a:ext uri="{FF2B5EF4-FFF2-40B4-BE49-F238E27FC236}">
                <a16:creationId xmlns:a16="http://schemas.microsoft.com/office/drawing/2014/main" id="{989DF4D6-F190-479B-B74D-A6B43296D607}"/>
              </a:ext>
            </a:extLst>
          </p:cNvPr>
          <p:cNvPicPr>
            <a:picLocks noChangeAspect="1"/>
          </p:cNvPicPr>
          <p:nvPr/>
        </p:nvPicPr>
        <p:blipFill>
          <a:blip r:embed="rId2"/>
          <a:stretch>
            <a:fillRect/>
          </a:stretch>
        </p:blipFill>
        <p:spPr>
          <a:xfrm>
            <a:off x="1613890" y="3245662"/>
            <a:ext cx="8663313" cy="3230178"/>
          </a:xfrm>
          <a:prstGeom prst="rect">
            <a:avLst/>
          </a:prstGeom>
        </p:spPr>
      </p:pic>
      <p:sp>
        <p:nvSpPr>
          <p:cNvPr id="9" name="TextBox 8">
            <a:extLst>
              <a:ext uri="{FF2B5EF4-FFF2-40B4-BE49-F238E27FC236}">
                <a16:creationId xmlns:a16="http://schemas.microsoft.com/office/drawing/2014/main" id="{81F07EA8-ABED-4000-AAC0-311FA24AD082}"/>
              </a:ext>
            </a:extLst>
          </p:cNvPr>
          <p:cNvSpPr txBox="1"/>
          <p:nvPr/>
        </p:nvSpPr>
        <p:spPr>
          <a:xfrm>
            <a:off x="6188367" y="3751254"/>
            <a:ext cx="4525816" cy="830997"/>
          </a:xfrm>
          <a:prstGeom prst="rect">
            <a:avLst/>
          </a:prstGeom>
          <a:solidFill>
            <a:schemeClr val="bg1"/>
          </a:solidFill>
          <a:ln w="76200">
            <a:solidFill>
              <a:schemeClr val="accent1"/>
            </a:solidFill>
          </a:ln>
        </p:spPr>
        <p:txBody>
          <a:bodyPr wrap="square" rtlCol="0">
            <a:spAutoFit/>
          </a:bodyPr>
          <a:lstStyle/>
          <a:p>
            <a:pPr marL="457200" indent="-457200">
              <a:buFont typeface="Arial" panose="020B0604020202020204" pitchFamily="34" charset="0"/>
              <a:buChar char="•"/>
            </a:pPr>
            <a:r>
              <a:rPr lang="en-US" sz="2400" dirty="0"/>
              <a:t>Integer inherits from Number </a:t>
            </a:r>
          </a:p>
          <a:p>
            <a:pPr marL="457200" indent="-457200">
              <a:buFont typeface="Arial" panose="020B0604020202020204" pitchFamily="34" charset="0"/>
              <a:buChar char="•"/>
            </a:pPr>
            <a:r>
              <a:rPr lang="en-US" sz="2400" dirty="0"/>
              <a:t>Number inherits from Object.</a:t>
            </a:r>
          </a:p>
        </p:txBody>
      </p:sp>
      <p:cxnSp>
        <p:nvCxnSpPr>
          <p:cNvPr id="15" name="Straight Arrow Connector 14">
            <a:extLst>
              <a:ext uri="{FF2B5EF4-FFF2-40B4-BE49-F238E27FC236}">
                <a16:creationId xmlns:a16="http://schemas.microsoft.com/office/drawing/2014/main" id="{A608A209-C1A9-4533-9F49-462087BFF079}"/>
              </a:ext>
            </a:extLst>
          </p:cNvPr>
          <p:cNvCxnSpPr>
            <a:cxnSpLocks/>
            <a:stCxn id="9" idx="1"/>
          </p:cNvCxnSpPr>
          <p:nvPr/>
        </p:nvCxnSpPr>
        <p:spPr>
          <a:xfrm flipH="1">
            <a:off x="3902815" y="4166753"/>
            <a:ext cx="22855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 name="Picture 8" descr="Image result for c++">
            <a:extLst>
              <a:ext uri="{FF2B5EF4-FFF2-40B4-BE49-F238E27FC236}">
                <a16:creationId xmlns:a16="http://schemas.microsoft.com/office/drawing/2014/main" id="{357038A8-6CD4-40F0-8601-956E101BF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0824" y="115318"/>
            <a:ext cx="1125951" cy="11259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java">
            <a:extLst>
              <a:ext uri="{FF2B5EF4-FFF2-40B4-BE49-F238E27FC236}">
                <a16:creationId xmlns:a16="http://schemas.microsoft.com/office/drawing/2014/main" id="{A3D27720-D546-4F4A-82A4-24806C3941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225" y="172438"/>
            <a:ext cx="1495925" cy="997283"/>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9194B98B-A5E5-4C1F-8CCD-C192116CB2EA}"/>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Class-Based OOP</a:t>
            </a:r>
          </a:p>
        </p:txBody>
      </p:sp>
      <p:cxnSp>
        <p:nvCxnSpPr>
          <p:cNvPr id="13" name="Straight Connector 12">
            <a:extLst>
              <a:ext uri="{FF2B5EF4-FFF2-40B4-BE49-F238E27FC236}">
                <a16:creationId xmlns:a16="http://schemas.microsoft.com/office/drawing/2014/main" id="{03720396-16EF-4B0E-A696-F4ED4F7F357C}"/>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72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righ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bg/>
                                          </p:spTgt>
                                        </p:tgtEl>
                                        <p:attrNameLst>
                                          <p:attrName>style.visibility</p:attrName>
                                        </p:attrNameLst>
                                      </p:cBhvr>
                                      <p:to>
                                        <p:strVal val="visible"/>
                                      </p:to>
                                    </p:set>
                                    <p:animEffect transition="in" filter="fade">
                                      <p:cBhvr>
                                        <p:cTn id="22" dur="500"/>
                                        <p:tgtEl>
                                          <p:spTgt spid="9">
                                            <p:bg/>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fade">
                                      <p:cBhvr>
                                        <p:cTn id="3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9"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434CB2-E6DF-436A-9743-9329DE7496DB}"/>
              </a:ext>
            </a:extLst>
          </p:cNvPr>
          <p:cNvSpPr txBox="1"/>
          <p:nvPr/>
        </p:nvSpPr>
        <p:spPr>
          <a:xfrm>
            <a:off x="1704514" y="4389332"/>
            <a:ext cx="9650026" cy="830997"/>
          </a:xfrm>
          <a:prstGeom prst="rect">
            <a:avLst/>
          </a:prstGeom>
          <a:noFill/>
        </p:spPr>
        <p:txBody>
          <a:bodyPr wrap="square" rtlCol="0">
            <a:spAutoFit/>
          </a:bodyPr>
          <a:lstStyle/>
          <a:p>
            <a:r>
              <a:rPr lang="en-US" sz="2400" b="1" dirty="0"/>
              <a:t>OOP languages are still largely imperative.</a:t>
            </a:r>
          </a:p>
          <a:p>
            <a:pPr marL="342900" indent="-342900">
              <a:buFont typeface="Arial" panose="020B0604020202020204" pitchFamily="34" charset="0"/>
              <a:buChar char="•"/>
            </a:pPr>
            <a:r>
              <a:rPr lang="en-US" sz="2400" dirty="0"/>
              <a:t>Class methods can implement behaviors, providing abstraction.</a:t>
            </a:r>
          </a:p>
        </p:txBody>
      </p:sp>
      <p:sp>
        <p:nvSpPr>
          <p:cNvPr id="4" name="TextBox 3">
            <a:extLst>
              <a:ext uri="{FF2B5EF4-FFF2-40B4-BE49-F238E27FC236}">
                <a16:creationId xmlns:a16="http://schemas.microsoft.com/office/drawing/2014/main" id="{C75767B4-DE50-422C-B3DE-8B3CF36FC123}"/>
              </a:ext>
            </a:extLst>
          </p:cNvPr>
          <p:cNvSpPr txBox="1"/>
          <p:nvPr/>
        </p:nvSpPr>
        <p:spPr>
          <a:xfrm>
            <a:off x="1704514" y="1860326"/>
            <a:ext cx="9010834" cy="2308324"/>
          </a:xfrm>
          <a:prstGeom prst="rect">
            <a:avLst/>
          </a:prstGeom>
          <a:noFill/>
        </p:spPr>
        <p:txBody>
          <a:bodyPr wrap="square" rtlCol="0">
            <a:spAutoFit/>
          </a:bodyPr>
          <a:lstStyle/>
          <a:p>
            <a:r>
              <a:rPr lang="en-US" sz="2400" b="1" dirty="0"/>
              <a:t>Programs are built up of objects that communicate with each other.</a:t>
            </a:r>
          </a:p>
          <a:p>
            <a:pPr marL="342900" indent="-342900">
              <a:buFont typeface="Arial" panose="020B0604020202020204" pitchFamily="34" charset="0"/>
              <a:buChar char="•"/>
            </a:pPr>
            <a:r>
              <a:rPr lang="en-US" sz="2400" dirty="0"/>
              <a:t>Objects combine attributes (data, variables) and procedures (functions, methods).</a:t>
            </a:r>
          </a:p>
          <a:p>
            <a:pPr marL="342900" indent="-342900">
              <a:buFont typeface="Arial" panose="020B0604020202020204" pitchFamily="34" charset="0"/>
              <a:buChar char="•"/>
            </a:pPr>
            <a:r>
              <a:rPr lang="en-US" sz="2400" dirty="0"/>
              <a:t>Most common are class-based OOP languages (C++, Java). Objects are instances of classes (contrast with </a:t>
            </a:r>
            <a:r>
              <a:rPr lang="en-US" sz="2400" i="1" dirty="0"/>
              <a:t>prototype</a:t>
            </a:r>
            <a:r>
              <a:rPr lang="en-US" sz="2400" dirty="0"/>
              <a:t>-based). </a:t>
            </a:r>
          </a:p>
          <a:p>
            <a:pPr marL="342900" indent="-342900">
              <a:buFont typeface="Arial" panose="020B0604020202020204" pitchFamily="34" charset="0"/>
              <a:buChar char="•"/>
            </a:pPr>
            <a:r>
              <a:rPr lang="en-US" sz="2400" dirty="0"/>
              <a:t>Ideas like inheritance provide code reusability.</a:t>
            </a:r>
          </a:p>
        </p:txBody>
      </p:sp>
      <p:sp>
        <p:nvSpPr>
          <p:cNvPr id="5" name="Title 1">
            <a:extLst>
              <a:ext uri="{FF2B5EF4-FFF2-40B4-BE49-F238E27FC236}">
                <a16:creationId xmlns:a16="http://schemas.microsoft.com/office/drawing/2014/main" id="{C379B76C-95E8-48A9-89B6-64968D41BD1E}"/>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OOP: In Summary</a:t>
            </a:r>
          </a:p>
        </p:txBody>
      </p:sp>
      <p:cxnSp>
        <p:nvCxnSpPr>
          <p:cNvPr id="6" name="Straight Connector 5">
            <a:extLst>
              <a:ext uri="{FF2B5EF4-FFF2-40B4-BE49-F238E27FC236}">
                <a16:creationId xmlns:a16="http://schemas.microsoft.com/office/drawing/2014/main" id="{9EA2EA39-2D85-40A3-B04A-9C9A36CE3756}"/>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97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EFBBEA-2EC9-4605-8306-CD7B8FC3E280}"/>
              </a:ext>
            </a:extLst>
          </p:cNvPr>
          <p:cNvSpPr txBox="1"/>
          <p:nvPr/>
        </p:nvSpPr>
        <p:spPr>
          <a:xfrm>
            <a:off x="1012793" y="600813"/>
            <a:ext cx="10056921" cy="830997"/>
          </a:xfrm>
          <a:prstGeom prst="rect">
            <a:avLst/>
          </a:prstGeom>
          <a:noFill/>
        </p:spPr>
        <p:txBody>
          <a:bodyPr wrap="square" rtlCol="0">
            <a:spAutoFit/>
          </a:bodyPr>
          <a:lstStyle/>
          <a:p>
            <a:pPr algn="ctr"/>
            <a:r>
              <a:rPr lang="en-US" sz="4800" b="1" dirty="0"/>
              <a:t>Smalltalk: </a:t>
            </a:r>
            <a:r>
              <a:rPr lang="en-US" sz="4800" dirty="0"/>
              <a:t>OOP cranked up to 11</a:t>
            </a:r>
          </a:p>
        </p:txBody>
      </p:sp>
      <p:pic>
        <p:nvPicPr>
          <p:cNvPr id="6146" name="Picture 2" descr="Image result for turn up to 11">
            <a:extLst>
              <a:ext uri="{FF2B5EF4-FFF2-40B4-BE49-F238E27FC236}">
                <a16:creationId xmlns:a16="http://schemas.microsoft.com/office/drawing/2014/main" id="{40C4C198-BD23-40A1-924B-A9DD32E775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6" t="1504" r="1283" b="2986"/>
          <a:stretch/>
        </p:blipFill>
        <p:spPr bwMode="auto">
          <a:xfrm>
            <a:off x="1935330" y="1705217"/>
            <a:ext cx="8211846" cy="45188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DDBB56A-5628-409D-AB04-8AC44C0F1FAD}"/>
              </a:ext>
            </a:extLst>
          </p:cNvPr>
          <p:cNvSpPr txBox="1"/>
          <p:nvPr/>
        </p:nvSpPr>
        <p:spPr>
          <a:xfrm rot="21274024">
            <a:off x="9245599" y="5797368"/>
            <a:ext cx="2392219" cy="584775"/>
          </a:xfrm>
          <a:prstGeom prst="rect">
            <a:avLst/>
          </a:prstGeom>
          <a:solidFill>
            <a:schemeClr val="bg1"/>
          </a:solidFill>
          <a:ln w="57150">
            <a:solidFill>
              <a:schemeClr val="accent1"/>
            </a:solidFill>
          </a:ln>
        </p:spPr>
        <p:txBody>
          <a:bodyPr wrap="square" rtlCol="0">
            <a:spAutoFit/>
          </a:bodyPr>
          <a:lstStyle/>
          <a:p>
            <a:pPr algn="ctr"/>
            <a:r>
              <a:rPr lang="en-US" sz="3200" b="1" dirty="0"/>
              <a:t>But first…</a:t>
            </a:r>
          </a:p>
        </p:txBody>
      </p:sp>
    </p:spTree>
    <p:extLst>
      <p:ext uri="{BB962C8B-B14F-4D97-AF65-F5344CB8AC3E}">
        <p14:creationId xmlns:p14="http://schemas.microsoft.com/office/powerpoint/2010/main" val="47810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A7D2EF-6728-4B06-8CB4-B3E036FE8280}"/>
              </a:ext>
            </a:extLst>
          </p:cNvPr>
          <p:cNvPicPr>
            <a:picLocks noChangeAspect="1"/>
          </p:cNvPicPr>
          <p:nvPr/>
        </p:nvPicPr>
        <p:blipFill>
          <a:blip r:embed="rId2"/>
          <a:stretch>
            <a:fillRect/>
          </a:stretch>
        </p:blipFill>
        <p:spPr>
          <a:xfrm>
            <a:off x="0" y="1650326"/>
            <a:ext cx="12192000" cy="1649811"/>
          </a:xfrm>
          <a:prstGeom prst="rect">
            <a:avLst/>
          </a:prstGeom>
        </p:spPr>
      </p:pic>
      <p:sp>
        <p:nvSpPr>
          <p:cNvPr id="8" name="TextBox 7">
            <a:extLst>
              <a:ext uri="{FF2B5EF4-FFF2-40B4-BE49-F238E27FC236}">
                <a16:creationId xmlns:a16="http://schemas.microsoft.com/office/drawing/2014/main" id="{E3A71011-47BF-4E87-B9F7-0D063F0D31A0}"/>
              </a:ext>
            </a:extLst>
          </p:cNvPr>
          <p:cNvSpPr txBox="1"/>
          <p:nvPr/>
        </p:nvSpPr>
        <p:spPr>
          <a:xfrm>
            <a:off x="1930400" y="3774773"/>
            <a:ext cx="8331200"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Announcements related to this course will be made on D2L. Be sure to check regularly!</a:t>
            </a:r>
          </a:p>
          <a:p>
            <a:pPr marL="457200" indent="-457200">
              <a:buFont typeface="Arial" panose="020B0604020202020204" pitchFamily="34" charset="0"/>
              <a:buChar char="•"/>
            </a:pPr>
            <a:r>
              <a:rPr lang="en-US" sz="2800" dirty="0"/>
              <a:t>Grades, assignments, and labs will be posted to D2L.</a:t>
            </a:r>
          </a:p>
          <a:p>
            <a:pPr marL="457200" indent="-457200">
              <a:buFont typeface="Arial" panose="020B0604020202020204" pitchFamily="34" charset="0"/>
              <a:buChar char="•"/>
            </a:pPr>
            <a:r>
              <a:rPr lang="en-US" sz="2800" dirty="0"/>
              <a:t>The course outline can also be found there.</a:t>
            </a:r>
          </a:p>
        </p:txBody>
      </p:sp>
      <p:sp>
        <p:nvSpPr>
          <p:cNvPr id="7" name="Title 1">
            <a:extLst>
              <a:ext uri="{FF2B5EF4-FFF2-40B4-BE49-F238E27FC236}">
                <a16:creationId xmlns:a16="http://schemas.microsoft.com/office/drawing/2014/main" id="{DF32F9C7-FC48-45AF-B4E9-C9FFB4F88E2F}"/>
              </a:ext>
            </a:extLst>
          </p:cNvPr>
          <p:cNvSpPr>
            <a:spLocks noGrp="1"/>
          </p:cNvSpPr>
          <p:nvPr>
            <p:ph type="title"/>
          </p:nvPr>
        </p:nvSpPr>
        <p:spPr>
          <a:xfrm>
            <a:off x="838200" y="8299"/>
            <a:ext cx="10515600" cy="1325563"/>
          </a:xfrm>
        </p:spPr>
        <p:txBody>
          <a:bodyPr>
            <a:normAutofit/>
          </a:bodyPr>
          <a:lstStyle/>
          <a:p>
            <a:pPr algn="ctr"/>
            <a:r>
              <a:rPr lang="en-US" sz="4000" b="1" dirty="0">
                <a:latin typeface="+mn-lt"/>
              </a:rPr>
              <a:t>Course Administration</a:t>
            </a:r>
            <a:endParaRPr lang="en-US" sz="2800" b="1" dirty="0">
              <a:latin typeface="+mn-lt"/>
            </a:endParaRPr>
          </a:p>
        </p:txBody>
      </p:sp>
      <p:cxnSp>
        <p:nvCxnSpPr>
          <p:cNvPr id="9" name="Straight Connector 8">
            <a:extLst>
              <a:ext uri="{FF2B5EF4-FFF2-40B4-BE49-F238E27FC236}">
                <a16:creationId xmlns:a16="http://schemas.microsoft.com/office/drawing/2014/main" id="{B98E70BD-5510-4F1A-840B-9856928E8FF7}"/>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38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D09021-6A47-46A6-A1CD-294CFAC26DDB}"/>
              </a:ext>
            </a:extLst>
          </p:cNvPr>
          <p:cNvSpPr txBox="1"/>
          <p:nvPr/>
        </p:nvSpPr>
        <p:spPr>
          <a:xfrm>
            <a:off x="2269859" y="1715697"/>
            <a:ext cx="8270760"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t>The externally visible representation of a program</a:t>
            </a:r>
          </a:p>
          <a:p>
            <a:pPr marL="457200" indent="-457200">
              <a:buFont typeface="Arial" panose="020B0604020202020204" pitchFamily="34" charset="0"/>
              <a:buChar char="•"/>
            </a:pPr>
            <a:r>
              <a:rPr lang="en-US" sz="2400" dirty="0"/>
              <a:t>Based on sequence of characters (text-based languages)</a:t>
            </a:r>
          </a:p>
          <a:p>
            <a:pPr marL="457200" indent="-457200">
              <a:buFont typeface="Arial" panose="020B0604020202020204" pitchFamily="34" charset="0"/>
              <a:buChar char="•"/>
            </a:pPr>
            <a:r>
              <a:rPr lang="en-US" sz="2400" dirty="0"/>
              <a:t>Easily understood in the context of a </a:t>
            </a:r>
            <a:r>
              <a:rPr lang="en-US" sz="2400" i="1" dirty="0"/>
              <a:t>syntax error</a:t>
            </a:r>
            <a:r>
              <a:rPr lang="en-US" sz="2400" dirty="0"/>
              <a:t>:</a:t>
            </a:r>
          </a:p>
        </p:txBody>
      </p:sp>
      <p:pic>
        <p:nvPicPr>
          <p:cNvPr id="5" name="Picture 4">
            <a:extLst>
              <a:ext uri="{FF2B5EF4-FFF2-40B4-BE49-F238E27FC236}">
                <a16:creationId xmlns:a16="http://schemas.microsoft.com/office/drawing/2014/main" id="{2ADA3804-0BE6-48CD-AB01-C150B873C08A}"/>
              </a:ext>
            </a:extLst>
          </p:cNvPr>
          <p:cNvPicPr>
            <a:picLocks noChangeAspect="1"/>
          </p:cNvPicPr>
          <p:nvPr/>
        </p:nvPicPr>
        <p:blipFill>
          <a:blip r:embed="rId2"/>
          <a:stretch>
            <a:fillRect/>
          </a:stretch>
        </p:blipFill>
        <p:spPr>
          <a:xfrm>
            <a:off x="537839" y="3278443"/>
            <a:ext cx="5867400" cy="2724150"/>
          </a:xfrm>
          <a:prstGeom prst="rect">
            <a:avLst/>
          </a:prstGeom>
        </p:spPr>
      </p:pic>
      <p:sp>
        <p:nvSpPr>
          <p:cNvPr id="6" name="TextBox 5">
            <a:extLst>
              <a:ext uri="{FF2B5EF4-FFF2-40B4-BE49-F238E27FC236}">
                <a16:creationId xmlns:a16="http://schemas.microsoft.com/office/drawing/2014/main" id="{41F342D6-6DD8-4DEF-AC1A-F2D294F40534}"/>
              </a:ext>
            </a:extLst>
          </p:cNvPr>
          <p:cNvSpPr txBox="1"/>
          <p:nvPr/>
        </p:nvSpPr>
        <p:spPr>
          <a:xfrm>
            <a:off x="6539255" y="3671022"/>
            <a:ext cx="5326602"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t>This Java code is </a:t>
            </a:r>
            <a:r>
              <a:rPr lang="en-US" sz="2400" i="1" dirty="0"/>
              <a:t>syntactically</a:t>
            </a:r>
            <a:r>
              <a:rPr lang="en-US" sz="2400" dirty="0"/>
              <a:t> correct.</a:t>
            </a:r>
          </a:p>
          <a:p>
            <a:pPr marL="342900" indent="-342900">
              <a:buFont typeface="Arial" panose="020B0604020202020204" pitchFamily="34" charset="0"/>
              <a:buChar char="•"/>
            </a:pPr>
            <a:r>
              <a:rPr lang="en-US" sz="2400" dirty="0"/>
              <a:t>We know this because it compiles.</a:t>
            </a:r>
          </a:p>
          <a:p>
            <a:pPr marL="342900" indent="-342900">
              <a:buFont typeface="Arial" panose="020B0604020202020204" pitchFamily="34" charset="0"/>
              <a:buChar char="•"/>
            </a:pPr>
            <a:r>
              <a:rPr lang="en-US" sz="2400" dirty="0"/>
              <a:t>The sequence of characters that comprise the source code make sense in the context of the Java language.</a:t>
            </a:r>
          </a:p>
        </p:txBody>
      </p:sp>
      <p:sp>
        <p:nvSpPr>
          <p:cNvPr id="7" name="Title 1">
            <a:extLst>
              <a:ext uri="{FF2B5EF4-FFF2-40B4-BE49-F238E27FC236}">
                <a16:creationId xmlns:a16="http://schemas.microsoft.com/office/drawing/2014/main" id="{BED57261-41F5-4715-9539-8C1E8EB8C8FC}"/>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Syntax</a:t>
            </a:r>
          </a:p>
        </p:txBody>
      </p:sp>
      <p:cxnSp>
        <p:nvCxnSpPr>
          <p:cNvPr id="8" name="Straight Connector 7">
            <a:extLst>
              <a:ext uri="{FF2B5EF4-FFF2-40B4-BE49-F238E27FC236}">
                <a16:creationId xmlns:a16="http://schemas.microsoft.com/office/drawing/2014/main" id="{4CB42BFE-3286-4EDF-B95F-E84E4FB65069}"/>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17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fade">
                                      <p:cBhvr>
                                        <p:cTn id="3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F342D6-6DD8-4DEF-AC1A-F2D294F40534}"/>
              </a:ext>
            </a:extLst>
          </p:cNvPr>
          <p:cNvSpPr txBox="1"/>
          <p:nvPr/>
        </p:nvSpPr>
        <p:spPr>
          <a:xfrm>
            <a:off x="6937092" y="3690437"/>
            <a:ext cx="4894689"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t>This Java code contains syntax errors. It does </a:t>
            </a:r>
            <a:r>
              <a:rPr lang="en-US" sz="2400" i="1" dirty="0"/>
              <a:t>not</a:t>
            </a:r>
            <a:r>
              <a:rPr lang="en-US" sz="2400" dirty="0"/>
              <a:t> compile.</a:t>
            </a:r>
          </a:p>
          <a:p>
            <a:pPr marL="342900" indent="-342900">
              <a:buFont typeface="Arial" panose="020B0604020202020204" pitchFamily="34" charset="0"/>
              <a:buChar char="•"/>
            </a:pPr>
            <a:r>
              <a:rPr lang="en-US" sz="2400" dirty="0"/>
              <a:t>The sequence of characters that comprise this source code does </a:t>
            </a:r>
            <a:r>
              <a:rPr lang="en-US" sz="2400" b="1" dirty="0">
                <a:solidFill>
                  <a:srgbClr val="C00000"/>
                </a:solidFill>
              </a:rPr>
              <a:t>NOT</a:t>
            </a:r>
            <a:r>
              <a:rPr lang="en-US" sz="2400" dirty="0"/>
              <a:t> make sense!</a:t>
            </a:r>
          </a:p>
        </p:txBody>
      </p:sp>
      <p:pic>
        <p:nvPicPr>
          <p:cNvPr id="3" name="Picture 2">
            <a:extLst>
              <a:ext uri="{FF2B5EF4-FFF2-40B4-BE49-F238E27FC236}">
                <a16:creationId xmlns:a16="http://schemas.microsoft.com/office/drawing/2014/main" id="{6DE3CEE9-3D97-4396-9D67-90BE38D8CBF7}"/>
              </a:ext>
            </a:extLst>
          </p:cNvPr>
          <p:cNvPicPr>
            <a:picLocks noChangeAspect="1"/>
          </p:cNvPicPr>
          <p:nvPr/>
        </p:nvPicPr>
        <p:blipFill>
          <a:blip r:embed="rId2"/>
          <a:stretch>
            <a:fillRect/>
          </a:stretch>
        </p:blipFill>
        <p:spPr>
          <a:xfrm>
            <a:off x="673504" y="3297858"/>
            <a:ext cx="5867400" cy="2724150"/>
          </a:xfrm>
          <a:prstGeom prst="rect">
            <a:avLst/>
          </a:prstGeom>
        </p:spPr>
      </p:pic>
      <p:sp>
        <p:nvSpPr>
          <p:cNvPr id="7" name="TextBox 6">
            <a:extLst>
              <a:ext uri="{FF2B5EF4-FFF2-40B4-BE49-F238E27FC236}">
                <a16:creationId xmlns:a16="http://schemas.microsoft.com/office/drawing/2014/main" id="{64BEC807-28E0-4D23-8140-B35F13E2DEE4}"/>
              </a:ext>
            </a:extLst>
          </p:cNvPr>
          <p:cNvSpPr txBox="1"/>
          <p:nvPr/>
        </p:nvSpPr>
        <p:spPr>
          <a:xfrm>
            <a:off x="2269859" y="1715697"/>
            <a:ext cx="8270760"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t>The externally visible representation of a program</a:t>
            </a:r>
          </a:p>
          <a:p>
            <a:pPr marL="457200" indent="-457200">
              <a:buFont typeface="Arial" panose="020B0604020202020204" pitchFamily="34" charset="0"/>
              <a:buChar char="•"/>
            </a:pPr>
            <a:r>
              <a:rPr lang="en-US" sz="2400" dirty="0"/>
              <a:t>Based on sequence of characters (text-based languages)</a:t>
            </a:r>
          </a:p>
          <a:p>
            <a:pPr marL="457200" indent="-457200">
              <a:buFont typeface="Arial" panose="020B0604020202020204" pitchFamily="34" charset="0"/>
              <a:buChar char="•"/>
            </a:pPr>
            <a:r>
              <a:rPr lang="en-US" sz="2400" dirty="0"/>
              <a:t>Easily understood in the context of a </a:t>
            </a:r>
            <a:r>
              <a:rPr lang="en-US" sz="2400" i="1" dirty="0"/>
              <a:t>syntax error</a:t>
            </a:r>
            <a:r>
              <a:rPr lang="en-US" sz="2400" dirty="0"/>
              <a:t>:</a:t>
            </a:r>
          </a:p>
        </p:txBody>
      </p:sp>
      <p:sp>
        <p:nvSpPr>
          <p:cNvPr id="8" name="Title 1">
            <a:extLst>
              <a:ext uri="{FF2B5EF4-FFF2-40B4-BE49-F238E27FC236}">
                <a16:creationId xmlns:a16="http://schemas.microsoft.com/office/drawing/2014/main" id="{921241AF-112F-4DEC-B3FE-2079FE226574}"/>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Syntax</a:t>
            </a:r>
          </a:p>
        </p:txBody>
      </p:sp>
      <p:cxnSp>
        <p:nvCxnSpPr>
          <p:cNvPr id="9" name="Straight Connector 8">
            <a:extLst>
              <a:ext uri="{FF2B5EF4-FFF2-40B4-BE49-F238E27FC236}">
                <a16:creationId xmlns:a16="http://schemas.microsoft.com/office/drawing/2014/main" id="{C5756639-6B01-4BED-A9BD-42E4A60466AE}"/>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22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9FEBFF-73A6-426F-BDC0-89BE17C4F768}"/>
              </a:ext>
            </a:extLst>
          </p:cNvPr>
          <p:cNvSpPr txBox="1"/>
          <p:nvPr/>
        </p:nvSpPr>
        <p:spPr>
          <a:xfrm rot="479966">
            <a:off x="8398277" y="683366"/>
            <a:ext cx="3240350" cy="954107"/>
          </a:xfrm>
          <a:prstGeom prst="rect">
            <a:avLst/>
          </a:prstGeom>
          <a:noFill/>
          <a:ln w="76200">
            <a:solidFill>
              <a:schemeClr val="accent2"/>
            </a:solidFill>
          </a:ln>
        </p:spPr>
        <p:txBody>
          <a:bodyPr wrap="square" rtlCol="0">
            <a:spAutoFit/>
          </a:bodyPr>
          <a:lstStyle/>
          <a:p>
            <a:pPr algn="ctr"/>
            <a:r>
              <a:rPr lang="en-US" sz="2800" dirty="0"/>
              <a:t>A few more things relating to syntax… </a:t>
            </a:r>
          </a:p>
        </p:txBody>
      </p:sp>
      <p:sp>
        <p:nvSpPr>
          <p:cNvPr id="3" name="TextBox 2">
            <a:extLst>
              <a:ext uri="{FF2B5EF4-FFF2-40B4-BE49-F238E27FC236}">
                <a16:creationId xmlns:a16="http://schemas.microsoft.com/office/drawing/2014/main" id="{D89BB491-E9F5-4C53-9137-6C3441FE37A5}"/>
              </a:ext>
            </a:extLst>
          </p:cNvPr>
          <p:cNvSpPr txBox="1"/>
          <p:nvPr/>
        </p:nvSpPr>
        <p:spPr>
          <a:xfrm>
            <a:off x="918793" y="715244"/>
            <a:ext cx="6765862" cy="1569660"/>
          </a:xfrm>
          <a:prstGeom prst="rect">
            <a:avLst/>
          </a:prstGeom>
          <a:noFill/>
        </p:spPr>
        <p:txBody>
          <a:bodyPr wrap="square" rtlCol="0">
            <a:spAutoFit/>
          </a:bodyPr>
          <a:lstStyle/>
          <a:p>
            <a:r>
              <a:rPr lang="en-US" sz="2400" b="1" u="sng" dirty="0"/>
              <a:t>Simplicity - How </a:t>
            </a:r>
            <a:r>
              <a:rPr lang="en-US" sz="2400" b="1" i="1" u="sng" dirty="0"/>
              <a:t>much</a:t>
            </a:r>
            <a:r>
              <a:rPr lang="en-US" sz="2400" b="1" u="sng" dirty="0"/>
              <a:t> to learn:</a:t>
            </a:r>
          </a:p>
          <a:p>
            <a:pPr marL="342900" indent="-342900">
              <a:buFont typeface="Arial" panose="020B0604020202020204" pitchFamily="34" charset="0"/>
              <a:buChar char="•"/>
            </a:pPr>
            <a:r>
              <a:rPr lang="en-US" sz="2400" dirty="0"/>
              <a:t>Size of grammar. How “much” syntax is there?</a:t>
            </a:r>
          </a:p>
          <a:p>
            <a:pPr marL="342900" indent="-342900">
              <a:buFont typeface="Arial" panose="020B0604020202020204" pitchFamily="34" charset="0"/>
              <a:buChar char="•"/>
            </a:pPr>
            <a:r>
              <a:rPr lang="en-US" sz="2400" dirty="0"/>
              <a:t>Complexity of navigating modules or classes</a:t>
            </a:r>
          </a:p>
          <a:p>
            <a:pPr marL="342900" indent="-342900">
              <a:buFont typeface="Arial" panose="020B0604020202020204" pitchFamily="34" charset="0"/>
              <a:buChar char="•"/>
            </a:pPr>
            <a:r>
              <a:rPr lang="en-US" sz="2400" dirty="0"/>
              <a:t>Complexity of type system (how many types?)</a:t>
            </a:r>
          </a:p>
        </p:txBody>
      </p:sp>
      <p:sp>
        <p:nvSpPr>
          <p:cNvPr id="4" name="TextBox 3">
            <a:extLst>
              <a:ext uri="{FF2B5EF4-FFF2-40B4-BE49-F238E27FC236}">
                <a16:creationId xmlns:a16="http://schemas.microsoft.com/office/drawing/2014/main" id="{4B5BD9FC-4D46-4D70-95F1-47C7909AD09F}"/>
              </a:ext>
            </a:extLst>
          </p:cNvPr>
          <p:cNvSpPr txBox="1"/>
          <p:nvPr/>
        </p:nvSpPr>
        <p:spPr>
          <a:xfrm>
            <a:off x="918793" y="2386089"/>
            <a:ext cx="8437643" cy="1938992"/>
          </a:xfrm>
          <a:prstGeom prst="rect">
            <a:avLst/>
          </a:prstGeom>
          <a:noFill/>
        </p:spPr>
        <p:txBody>
          <a:bodyPr wrap="square" rtlCol="0">
            <a:spAutoFit/>
          </a:bodyPr>
          <a:lstStyle/>
          <a:p>
            <a:r>
              <a:rPr lang="en-US" sz="2400" b="1" u="sng" dirty="0"/>
              <a:t>Orthogonality - How </a:t>
            </a:r>
            <a:r>
              <a:rPr lang="en-US" sz="2400" b="1" i="1" u="sng" dirty="0"/>
              <a:t>hard</a:t>
            </a:r>
            <a:r>
              <a:rPr lang="en-US" sz="2400" b="1" u="sng" dirty="0"/>
              <a:t> to learn, how do features interact:</a:t>
            </a:r>
          </a:p>
          <a:p>
            <a:pPr marL="342900" indent="-342900">
              <a:buFont typeface="Arial" panose="020B0604020202020204" pitchFamily="34" charset="0"/>
              <a:buChar char="•"/>
            </a:pPr>
            <a:r>
              <a:rPr lang="en-US" sz="2400" dirty="0"/>
              <a:t>Number of special syntax forms, how many ways can we combine grammar elements</a:t>
            </a:r>
          </a:p>
          <a:p>
            <a:pPr marL="342900" indent="-342900">
              <a:buFont typeface="Arial" panose="020B0604020202020204" pitchFamily="34" charset="0"/>
              <a:buChar char="•"/>
            </a:pPr>
            <a:r>
              <a:rPr lang="en-US" sz="2400" dirty="0"/>
              <a:t>Number of special data types</a:t>
            </a:r>
          </a:p>
          <a:p>
            <a:pPr marL="342900" indent="-342900">
              <a:buFont typeface="Arial" panose="020B0604020202020204" pitchFamily="34" charset="0"/>
              <a:buChar char="•"/>
            </a:pPr>
            <a:r>
              <a:rPr lang="en-US" sz="2400" dirty="0"/>
              <a:t>Type system overall (static, dynamic)</a:t>
            </a:r>
          </a:p>
        </p:txBody>
      </p:sp>
      <p:sp>
        <p:nvSpPr>
          <p:cNvPr id="5" name="TextBox 4">
            <a:extLst>
              <a:ext uri="{FF2B5EF4-FFF2-40B4-BE49-F238E27FC236}">
                <a16:creationId xmlns:a16="http://schemas.microsoft.com/office/drawing/2014/main" id="{20A1537E-5F9A-44D1-B9A3-9DB8943E00DF}"/>
              </a:ext>
            </a:extLst>
          </p:cNvPr>
          <p:cNvSpPr txBox="1"/>
          <p:nvPr/>
        </p:nvSpPr>
        <p:spPr>
          <a:xfrm>
            <a:off x="918793" y="4455905"/>
            <a:ext cx="8317571" cy="1200329"/>
          </a:xfrm>
          <a:prstGeom prst="rect">
            <a:avLst/>
          </a:prstGeom>
          <a:noFill/>
        </p:spPr>
        <p:txBody>
          <a:bodyPr wrap="square" rtlCol="0">
            <a:spAutoFit/>
          </a:bodyPr>
          <a:lstStyle/>
          <a:p>
            <a:r>
              <a:rPr lang="en-US" sz="2400" b="1" u="sng" dirty="0"/>
              <a:t>Extensibility:</a:t>
            </a:r>
          </a:p>
          <a:p>
            <a:pPr marL="342900" indent="-342900">
              <a:buFont typeface="Arial" panose="020B0604020202020204" pitchFamily="34" charset="0"/>
              <a:buChar char="•"/>
            </a:pPr>
            <a:r>
              <a:rPr lang="en-US" sz="2400" dirty="0"/>
              <a:t>Do mechanisms exist to extend the language?</a:t>
            </a:r>
          </a:p>
          <a:p>
            <a:pPr marL="342900" indent="-342900">
              <a:buFont typeface="Arial" panose="020B0604020202020204" pitchFamily="34" charset="0"/>
              <a:buChar char="•"/>
            </a:pPr>
            <a:r>
              <a:rPr lang="en-US" sz="2400" dirty="0"/>
              <a:t>Functionally, syntactically, defining literals, overloading, etc.</a:t>
            </a:r>
          </a:p>
        </p:txBody>
      </p:sp>
    </p:spTree>
    <p:extLst>
      <p:ext uri="{BB962C8B-B14F-4D97-AF65-F5344CB8AC3E}">
        <p14:creationId xmlns:p14="http://schemas.microsoft.com/office/powerpoint/2010/main" val="394404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Effect transition="in" filter="fade">
                                      <p:cBhvr>
                                        <p:cTn id="32" dur="500"/>
                                        <p:tgtEl>
                                          <p:spTgt spid="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3" end="3"/>
                                            </p:txEl>
                                          </p:spTgt>
                                        </p:tgtEl>
                                        <p:attrNameLst>
                                          <p:attrName>style.visibility</p:attrName>
                                        </p:attrNameLst>
                                      </p:cBhvr>
                                      <p:to>
                                        <p:strVal val="visible"/>
                                      </p:to>
                                    </p:set>
                                    <p:animEffect transition="in" filter="fade">
                                      <p:cBhvr>
                                        <p:cTn id="42" dur="500"/>
                                        <p:tgtEl>
                                          <p:spTgt spid="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animEffect transition="in" filter="fade">
                                      <p:cBhvr>
                                        <p:cTn id="47" dur="500"/>
                                        <p:tgtEl>
                                          <p:spTgt spid="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1" end="1"/>
                                            </p:txEl>
                                          </p:spTgt>
                                        </p:tgtEl>
                                        <p:attrNameLst>
                                          <p:attrName>style.visibility</p:attrName>
                                        </p:attrNameLst>
                                      </p:cBhvr>
                                      <p:to>
                                        <p:strVal val="visible"/>
                                      </p:to>
                                    </p:set>
                                    <p:animEffect transition="in" filter="fade">
                                      <p:cBhvr>
                                        <p:cTn id="52" dur="500"/>
                                        <p:tgtEl>
                                          <p:spTgt spid="5">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2" end="2"/>
                                            </p:txEl>
                                          </p:spTgt>
                                        </p:tgtEl>
                                        <p:attrNameLst>
                                          <p:attrName>style.visibility</p:attrName>
                                        </p:attrNameLst>
                                      </p:cBhvr>
                                      <p:to>
                                        <p:strVal val="visible"/>
                                      </p:to>
                                    </p:set>
                                    <p:animEffect transition="in" filter="fade">
                                      <p:cBhvr>
                                        <p:cTn id="5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D09021-6A47-46A6-A1CD-294CFAC26DDB}"/>
              </a:ext>
            </a:extLst>
          </p:cNvPr>
          <p:cNvSpPr txBox="1"/>
          <p:nvPr/>
        </p:nvSpPr>
        <p:spPr>
          <a:xfrm>
            <a:off x="838200" y="1650226"/>
            <a:ext cx="10875145"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t>If syntax is the form, semantics is the meaning. What does the code actually do?</a:t>
            </a:r>
          </a:p>
          <a:p>
            <a:pPr marL="457200" indent="-457200">
              <a:buFont typeface="Arial" panose="020B0604020202020204" pitchFamily="34" charset="0"/>
              <a:buChar char="•"/>
            </a:pPr>
            <a:r>
              <a:rPr lang="en-US" sz="2400" dirty="0"/>
              <a:t>Can be understood by showing relationship between input and output</a:t>
            </a:r>
          </a:p>
          <a:p>
            <a:pPr marL="457200" indent="-457200">
              <a:buFont typeface="Arial" panose="020B0604020202020204" pitchFamily="34" charset="0"/>
              <a:buChar char="•"/>
            </a:pPr>
            <a:r>
              <a:rPr lang="en-US" sz="2400" dirty="0"/>
              <a:t>Code can be syntactically correct but have an unclear meaning.</a:t>
            </a:r>
          </a:p>
        </p:txBody>
      </p:sp>
      <p:pic>
        <p:nvPicPr>
          <p:cNvPr id="5" name="Picture 4">
            <a:extLst>
              <a:ext uri="{FF2B5EF4-FFF2-40B4-BE49-F238E27FC236}">
                <a16:creationId xmlns:a16="http://schemas.microsoft.com/office/drawing/2014/main" id="{04098525-20DF-4F22-BBFB-7ED71096DBBD}"/>
              </a:ext>
            </a:extLst>
          </p:cNvPr>
          <p:cNvPicPr>
            <a:picLocks noChangeAspect="1"/>
          </p:cNvPicPr>
          <p:nvPr/>
        </p:nvPicPr>
        <p:blipFill>
          <a:blip r:embed="rId2"/>
          <a:stretch>
            <a:fillRect/>
          </a:stretch>
        </p:blipFill>
        <p:spPr>
          <a:xfrm>
            <a:off x="838200" y="3166916"/>
            <a:ext cx="5867400" cy="3009900"/>
          </a:xfrm>
          <a:prstGeom prst="rect">
            <a:avLst/>
          </a:prstGeom>
        </p:spPr>
      </p:pic>
      <p:sp>
        <p:nvSpPr>
          <p:cNvPr id="7" name="TextBox 6">
            <a:extLst>
              <a:ext uri="{FF2B5EF4-FFF2-40B4-BE49-F238E27FC236}">
                <a16:creationId xmlns:a16="http://schemas.microsoft.com/office/drawing/2014/main" id="{F6AA80A3-B2EE-43C4-91AE-64C3FCDC4648}"/>
              </a:ext>
            </a:extLst>
          </p:cNvPr>
          <p:cNvSpPr txBox="1"/>
          <p:nvPr/>
        </p:nvSpPr>
        <p:spPr>
          <a:xfrm>
            <a:off x="6899026" y="3968254"/>
            <a:ext cx="4591639"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This code is syntactically correct.</a:t>
            </a:r>
          </a:p>
          <a:p>
            <a:pPr marL="285750" indent="-285750">
              <a:buFont typeface="Arial" panose="020B0604020202020204" pitchFamily="34" charset="0"/>
              <a:buChar char="•"/>
            </a:pPr>
            <a:r>
              <a:rPr lang="en-US" sz="2400" dirty="0"/>
              <a:t>Semantically, it is somewhat confusing.</a:t>
            </a:r>
          </a:p>
        </p:txBody>
      </p:sp>
      <p:sp>
        <p:nvSpPr>
          <p:cNvPr id="6" name="Title 1">
            <a:extLst>
              <a:ext uri="{FF2B5EF4-FFF2-40B4-BE49-F238E27FC236}">
                <a16:creationId xmlns:a16="http://schemas.microsoft.com/office/drawing/2014/main" id="{585CBDF2-2392-4791-A66E-749AC076920C}"/>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Semantics</a:t>
            </a:r>
          </a:p>
        </p:txBody>
      </p:sp>
      <p:cxnSp>
        <p:nvCxnSpPr>
          <p:cNvPr id="8" name="Straight Connector 7">
            <a:extLst>
              <a:ext uri="{FF2B5EF4-FFF2-40B4-BE49-F238E27FC236}">
                <a16:creationId xmlns:a16="http://schemas.microsoft.com/office/drawing/2014/main" id="{9918B307-E615-4A3D-B8AA-5AC3F7292090}"/>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40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098525-20DF-4F22-BBFB-7ED71096DBBD}"/>
              </a:ext>
            </a:extLst>
          </p:cNvPr>
          <p:cNvPicPr>
            <a:picLocks noChangeAspect="1"/>
          </p:cNvPicPr>
          <p:nvPr/>
        </p:nvPicPr>
        <p:blipFill>
          <a:blip r:embed="rId2"/>
          <a:stretch>
            <a:fillRect/>
          </a:stretch>
        </p:blipFill>
        <p:spPr>
          <a:xfrm>
            <a:off x="481245" y="237290"/>
            <a:ext cx="5867400" cy="3009900"/>
          </a:xfrm>
          <a:prstGeom prst="rect">
            <a:avLst/>
          </a:prstGeom>
        </p:spPr>
      </p:pic>
      <p:sp>
        <p:nvSpPr>
          <p:cNvPr id="7" name="TextBox 6">
            <a:extLst>
              <a:ext uri="{FF2B5EF4-FFF2-40B4-BE49-F238E27FC236}">
                <a16:creationId xmlns:a16="http://schemas.microsoft.com/office/drawing/2014/main" id="{F6AA80A3-B2EE-43C4-91AE-64C3FCDC4648}"/>
              </a:ext>
            </a:extLst>
          </p:cNvPr>
          <p:cNvSpPr txBox="1"/>
          <p:nvPr/>
        </p:nvSpPr>
        <p:spPr>
          <a:xfrm>
            <a:off x="6578352" y="879275"/>
            <a:ext cx="5255581"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This code is syntactically correct.</a:t>
            </a:r>
          </a:p>
          <a:p>
            <a:pPr marL="342900" indent="-342900">
              <a:buFont typeface="Arial" panose="020B0604020202020204" pitchFamily="34" charset="0"/>
              <a:buChar char="•"/>
            </a:pPr>
            <a:r>
              <a:rPr lang="en-US" sz="2400" dirty="0"/>
              <a:t>Semantically, it is somewhat confusing.</a:t>
            </a:r>
          </a:p>
          <a:p>
            <a:pPr marL="342900" indent="-342900">
              <a:buFont typeface="Arial" panose="020B0604020202020204" pitchFamily="34" charset="0"/>
              <a:buChar char="•"/>
            </a:pPr>
            <a:r>
              <a:rPr lang="en-US" sz="2400" dirty="0"/>
              <a:t>Semantically, It is exactly the same as:</a:t>
            </a:r>
          </a:p>
        </p:txBody>
      </p:sp>
      <p:pic>
        <p:nvPicPr>
          <p:cNvPr id="2" name="Picture 1">
            <a:extLst>
              <a:ext uri="{FF2B5EF4-FFF2-40B4-BE49-F238E27FC236}">
                <a16:creationId xmlns:a16="http://schemas.microsoft.com/office/drawing/2014/main" id="{96972085-6854-45D4-8E6D-CA6DCEE1796F}"/>
              </a:ext>
            </a:extLst>
          </p:cNvPr>
          <p:cNvPicPr>
            <a:picLocks noChangeAspect="1"/>
          </p:cNvPicPr>
          <p:nvPr/>
        </p:nvPicPr>
        <p:blipFill>
          <a:blip r:embed="rId3"/>
          <a:stretch>
            <a:fillRect/>
          </a:stretch>
        </p:blipFill>
        <p:spPr>
          <a:xfrm>
            <a:off x="481245" y="3419769"/>
            <a:ext cx="5867400" cy="2133600"/>
          </a:xfrm>
          <a:prstGeom prst="rect">
            <a:avLst/>
          </a:prstGeom>
        </p:spPr>
      </p:pic>
      <p:sp>
        <p:nvSpPr>
          <p:cNvPr id="6" name="TextBox 5">
            <a:extLst>
              <a:ext uri="{FF2B5EF4-FFF2-40B4-BE49-F238E27FC236}">
                <a16:creationId xmlns:a16="http://schemas.microsoft.com/office/drawing/2014/main" id="{A46B1061-7DCA-4542-9A42-479EDA494C8B}"/>
              </a:ext>
            </a:extLst>
          </p:cNvPr>
          <p:cNvSpPr txBox="1"/>
          <p:nvPr/>
        </p:nvSpPr>
        <p:spPr>
          <a:xfrm>
            <a:off x="6578352" y="3517073"/>
            <a:ext cx="5255581"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An understanding of a language’s semantics allows us to look at </a:t>
            </a:r>
            <a:r>
              <a:rPr lang="en-US" sz="2400" b="1" dirty="0">
                <a:solidFill>
                  <a:schemeClr val="accent1"/>
                </a:solidFill>
              </a:rPr>
              <a:t>1)</a:t>
            </a:r>
            <a:r>
              <a:rPr lang="en-US" sz="2400" dirty="0"/>
              <a:t>, and understand it as being the same as </a:t>
            </a:r>
            <a:r>
              <a:rPr lang="en-US" sz="2400" b="1" dirty="0">
                <a:solidFill>
                  <a:schemeClr val="accent1"/>
                </a:solidFill>
              </a:rPr>
              <a:t>2)</a:t>
            </a:r>
          </a:p>
          <a:p>
            <a:pPr marL="342900" indent="-342900">
              <a:buFont typeface="Arial" panose="020B0604020202020204" pitchFamily="34" charset="0"/>
              <a:buChar char="•"/>
            </a:pPr>
            <a:r>
              <a:rPr lang="en-US" sz="2400" dirty="0"/>
              <a:t>Leads to more efficient machine code.</a:t>
            </a:r>
          </a:p>
        </p:txBody>
      </p:sp>
      <p:sp>
        <p:nvSpPr>
          <p:cNvPr id="3" name="TextBox 2">
            <a:extLst>
              <a:ext uri="{FF2B5EF4-FFF2-40B4-BE49-F238E27FC236}">
                <a16:creationId xmlns:a16="http://schemas.microsoft.com/office/drawing/2014/main" id="{60346457-EBFC-46DF-8564-5A4C0E03D445}"/>
              </a:ext>
            </a:extLst>
          </p:cNvPr>
          <p:cNvSpPr txBox="1"/>
          <p:nvPr/>
        </p:nvSpPr>
        <p:spPr>
          <a:xfrm>
            <a:off x="251537" y="1464815"/>
            <a:ext cx="680617" cy="707886"/>
          </a:xfrm>
          <a:prstGeom prst="rect">
            <a:avLst/>
          </a:prstGeom>
          <a:noFill/>
        </p:spPr>
        <p:txBody>
          <a:bodyPr wrap="square" rtlCol="0">
            <a:spAutoFit/>
          </a:bodyPr>
          <a:lstStyle/>
          <a:p>
            <a:r>
              <a:rPr lang="en-US" sz="4000" b="1" dirty="0">
                <a:solidFill>
                  <a:schemeClr val="accent1"/>
                </a:solidFill>
              </a:rPr>
              <a:t>1)</a:t>
            </a:r>
          </a:p>
        </p:txBody>
      </p:sp>
      <p:sp>
        <p:nvSpPr>
          <p:cNvPr id="8" name="TextBox 7">
            <a:extLst>
              <a:ext uri="{FF2B5EF4-FFF2-40B4-BE49-F238E27FC236}">
                <a16:creationId xmlns:a16="http://schemas.microsoft.com/office/drawing/2014/main" id="{FBC762A7-2398-454C-A023-2DE199D410DA}"/>
              </a:ext>
            </a:extLst>
          </p:cNvPr>
          <p:cNvSpPr txBox="1"/>
          <p:nvPr/>
        </p:nvSpPr>
        <p:spPr>
          <a:xfrm>
            <a:off x="251536" y="4316027"/>
            <a:ext cx="680617" cy="707886"/>
          </a:xfrm>
          <a:prstGeom prst="rect">
            <a:avLst/>
          </a:prstGeom>
          <a:noFill/>
        </p:spPr>
        <p:txBody>
          <a:bodyPr wrap="square" rtlCol="0">
            <a:spAutoFit/>
          </a:bodyPr>
          <a:lstStyle/>
          <a:p>
            <a:r>
              <a:rPr lang="en-US" sz="4000" b="1" dirty="0">
                <a:solidFill>
                  <a:schemeClr val="accent1"/>
                </a:solidFill>
              </a:rPr>
              <a:t>2)</a:t>
            </a:r>
          </a:p>
        </p:txBody>
      </p:sp>
      <p:sp>
        <p:nvSpPr>
          <p:cNvPr id="4" name="TextBox 3">
            <a:extLst>
              <a:ext uri="{FF2B5EF4-FFF2-40B4-BE49-F238E27FC236}">
                <a16:creationId xmlns:a16="http://schemas.microsoft.com/office/drawing/2014/main" id="{CD0B7594-E2FC-46C1-ACA9-6408EC6FB46C}"/>
              </a:ext>
            </a:extLst>
          </p:cNvPr>
          <p:cNvSpPr txBox="1"/>
          <p:nvPr/>
        </p:nvSpPr>
        <p:spPr>
          <a:xfrm>
            <a:off x="393578" y="5861917"/>
            <a:ext cx="11440355" cy="461665"/>
          </a:xfrm>
          <a:prstGeom prst="rect">
            <a:avLst/>
          </a:prstGeom>
          <a:noFill/>
          <a:ln w="76200">
            <a:solidFill>
              <a:schemeClr val="accent1"/>
            </a:solidFill>
          </a:ln>
        </p:spPr>
        <p:txBody>
          <a:bodyPr wrap="square" rtlCol="0">
            <a:spAutoFit/>
          </a:bodyPr>
          <a:lstStyle/>
          <a:p>
            <a:pPr algn="ctr"/>
            <a:r>
              <a:rPr lang="en-US" sz="2400" b="1" i="1" dirty="0"/>
              <a:t>“A compiler will complain about syntax, your coworkers will complain about semantics”</a:t>
            </a:r>
          </a:p>
        </p:txBody>
      </p:sp>
    </p:spTree>
    <p:extLst>
      <p:ext uri="{BB962C8B-B14F-4D97-AF65-F5344CB8AC3E}">
        <p14:creationId xmlns:p14="http://schemas.microsoft.com/office/powerpoint/2010/main" val="28146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Effect transition="in" filter="fade">
                                      <p:cBhvr>
                                        <p:cTn id="30" dur="500"/>
                                        <p:tgtEl>
                                          <p:spTgt spid="6">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6" grpId="0" build="p"/>
      <p:bldP spid="3" grpId="0"/>
      <p:bldP spid="8" grpId="0"/>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D09021-6A47-46A6-A1CD-294CFAC26DDB}"/>
              </a:ext>
            </a:extLst>
          </p:cNvPr>
          <p:cNvSpPr txBox="1"/>
          <p:nvPr/>
        </p:nvSpPr>
        <p:spPr>
          <a:xfrm>
            <a:off x="2111273" y="1651728"/>
            <a:ext cx="8353528" cy="830997"/>
          </a:xfrm>
          <a:prstGeom prst="rect">
            <a:avLst/>
          </a:prstGeom>
          <a:noFill/>
        </p:spPr>
        <p:txBody>
          <a:bodyPr wrap="square" rtlCol="0">
            <a:spAutoFit/>
          </a:bodyPr>
          <a:lstStyle/>
          <a:p>
            <a:pPr marL="457200" indent="-457200">
              <a:buFont typeface="Arial" panose="020B0604020202020204" pitchFamily="34" charset="0"/>
              <a:buChar char="•"/>
            </a:pPr>
            <a:r>
              <a:rPr lang="en-US" sz="2400" dirty="0"/>
              <a:t>What is a particular language construct can be used </a:t>
            </a:r>
            <a:r>
              <a:rPr lang="en-US" sz="2400" i="1" dirty="0"/>
              <a:t>for</a:t>
            </a:r>
            <a:r>
              <a:rPr lang="en-US" sz="2400" dirty="0"/>
              <a:t>.</a:t>
            </a:r>
          </a:p>
          <a:p>
            <a:pPr marL="457200" indent="-457200">
              <a:buFont typeface="Arial" panose="020B0604020202020204" pitchFamily="34" charset="0"/>
              <a:buChar char="•"/>
            </a:pPr>
            <a:r>
              <a:rPr lang="en-US" sz="2400" dirty="0"/>
              <a:t>Consider the assignment operator (=):</a:t>
            </a:r>
          </a:p>
        </p:txBody>
      </p:sp>
      <p:pic>
        <p:nvPicPr>
          <p:cNvPr id="5" name="Picture 4">
            <a:extLst>
              <a:ext uri="{FF2B5EF4-FFF2-40B4-BE49-F238E27FC236}">
                <a16:creationId xmlns:a16="http://schemas.microsoft.com/office/drawing/2014/main" id="{036F9AC7-4C38-433E-948D-4F3743A98CCC}"/>
              </a:ext>
            </a:extLst>
          </p:cNvPr>
          <p:cNvPicPr>
            <a:picLocks noChangeAspect="1"/>
          </p:cNvPicPr>
          <p:nvPr/>
        </p:nvPicPr>
        <p:blipFill>
          <a:blip r:embed="rId2"/>
          <a:stretch>
            <a:fillRect/>
          </a:stretch>
        </p:blipFill>
        <p:spPr>
          <a:xfrm>
            <a:off x="665646" y="2963597"/>
            <a:ext cx="5867400" cy="3019425"/>
          </a:xfrm>
          <a:prstGeom prst="rect">
            <a:avLst/>
          </a:prstGeom>
        </p:spPr>
      </p:pic>
      <p:sp>
        <p:nvSpPr>
          <p:cNvPr id="7" name="TextBox 6">
            <a:extLst>
              <a:ext uri="{FF2B5EF4-FFF2-40B4-BE49-F238E27FC236}">
                <a16:creationId xmlns:a16="http://schemas.microsoft.com/office/drawing/2014/main" id="{85558956-40DE-47AD-A0F3-BEE78AE0D5DE}"/>
              </a:ext>
            </a:extLst>
          </p:cNvPr>
          <p:cNvSpPr txBox="1"/>
          <p:nvPr/>
        </p:nvSpPr>
        <p:spPr>
          <a:xfrm>
            <a:off x="6781822" y="2873861"/>
            <a:ext cx="5015884" cy="1938992"/>
          </a:xfrm>
          <a:prstGeom prst="rect">
            <a:avLst/>
          </a:prstGeom>
          <a:noFill/>
        </p:spPr>
        <p:txBody>
          <a:bodyPr wrap="square" rtlCol="0">
            <a:spAutoFit/>
          </a:bodyPr>
          <a:lstStyle/>
          <a:p>
            <a:pPr marL="457200" indent="-457200">
              <a:buFont typeface="+mj-lt"/>
              <a:buAutoNum type="arabicPeriod"/>
            </a:pPr>
            <a:r>
              <a:rPr lang="en-US" sz="2400" dirty="0"/>
              <a:t>Initialize variables with constants</a:t>
            </a:r>
          </a:p>
          <a:p>
            <a:pPr marL="457200" indent="-457200">
              <a:buFont typeface="+mj-lt"/>
              <a:buAutoNum type="arabicPeriod"/>
            </a:pPr>
            <a:r>
              <a:rPr lang="en-US" sz="2400" dirty="0"/>
              <a:t>Initialize variable with result of sum of two other variables.</a:t>
            </a:r>
          </a:p>
          <a:p>
            <a:pPr marL="457200" indent="-457200">
              <a:buFont typeface="+mj-lt"/>
              <a:buAutoNum type="arabicPeriod"/>
            </a:pPr>
            <a:r>
              <a:rPr lang="en-US" sz="2400" dirty="0"/>
              <a:t>Store sum of two variables in a variable</a:t>
            </a:r>
          </a:p>
        </p:txBody>
      </p:sp>
      <p:sp>
        <p:nvSpPr>
          <p:cNvPr id="2" name="TextBox 1">
            <a:extLst>
              <a:ext uri="{FF2B5EF4-FFF2-40B4-BE49-F238E27FC236}">
                <a16:creationId xmlns:a16="http://schemas.microsoft.com/office/drawing/2014/main" id="{BF133309-5740-4597-BECB-B00A6BCACD59}"/>
              </a:ext>
            </a:extLst>
          </p:cNvPr>
          <p:cNvSpPr txBox="1"/>
          <p:nvPr/>
        </p:nvSpPr>
        <p:spPr>
          <a:xfrm>
            <a:off x="6781822" y="4782693"/>
            <a:ext cx="4218687" cy="1200329"/>
          </a:xfrm>
          <a:prstGeom prst="rect">
            <a:avLst/>
          </a:prstGeom>
          <a:noFill/>
        </p:spPr>
        <p:txBody>
          <a:bodyPr wrap="square" rtlCol="0">
            <a:spAutoFit/>
          </a:bodyPr>
          <a:lstStyle/>
          <a:p>
            <a:r>
              <a:rPr lang="en-US" sz="2400" dirty="0"/>
              <a:t>However! The assignment operator </a:t>
            </a:r>
            <a:r>
              <a:rPr lang="en-US" sz="2400" i="1" dirty="0"/>
              <a:t>can’t</a:t>
            </a:r>
            <a:r>
              <a:rPr lang="en-US" sz="2400" dirty="0"/>
              <a:t> typically be used to clone arrays/objects.</a:t>
            </a:r>
          </a:p>
        </p:txBody>
      </p:sp>
      <p:sp>
        <p:nvSpPr>
          <p:cNvPr id="6" name="Title 1">
            <a:extLst>
              <a:ext uri="{FF2B5EF4-FFF2-40B4-BE49-F238E27FC236}">
                <a16:creationId xmlns:a16="http://schemas.microsoft.com/office/drawing/2014/main" id="{D7DBDE2D-C9DB-4260-BA4B-0F87FCC5C734}"/>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Pragmatics</a:t>
            </a:r>
          </a:p>
        </p:txBody>
      </p:sp>
      <p:cxnSp>
        <p:nvCxnSpPr>
          <p:cNvPr id="8" name="Straight Connector 7">
            <a:extLst>
              <a:ext uri="{FF2B5EF4-FFF2-40B4-BE49-F238E27FC236}">
                <a16:creationId xmlns:a16="http://schemas.microsoft.com/office/drawing/2014/main" id="{6A401E62-88EA-4746-863C-4B2D75F7D5E4}"/>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16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fade">
                                      <p:cBhvr>
                                        <p:cTn id="32" dur="500"/>
                                        <p:tgtEl>
                                          <p:spTgt spid="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build="p"/>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8EEA59-3F96-45EC-8E92-38A5C91C0D33}"/>
              </a:ext>
            </a:extLst>
          </p:cNvPr>
          <p:cNvSpPr txBox="1"/>
          <p:nvPr/>
        </p:nvSpPr>
        <p:spPr>
          <a:xfrm>
            <a:off x="1584350" y="1622672"/>
            <a:ext cx="9023300" cy="830997"/>
          </a:xfrm>
          <a:prstGeom prst="rect">
            <a:avLst/>
          </a:prstGeom>
          <a:noFill/>
        </p:spPr>
        <p:txBody>
          <a:bodyPr wrap="square" rtlCol="0">
            <a:spAutoFit/>
          </a:bodyPr>
          <a:lstStyle/>
          <a:p>
            <a:pPr marL="457200" indent="-457200">
              <a:buFont typeface="Arial" panose="020B0604020202020204" pitchFamily="34" charset="0"/>
              <a:buChar char="•"/>
            </a:pPr>
            <a:r>
              <a:rPr lang="en-US" sz="2400" dirty="0"/>
              <a:t>A particular set of pragmatics that makes a program executable</a:t>
            </a:r>
          </a:p>
          <a:p>
            <a:pPr marL="457200" indent="-457200">
              <a:buFont typeface="Arial" panose="020B0604020202020204" pitchFamily="34" charset="0"/>
              <a:buChar char="•"/>
            </a:pPr>
            <a:r>
              <a:rPr lang="en-US" sz="2400" dirty="0"/>
              <a:t>Multiple unique implementations can solve the same problem</a:t>
            </a:r>
          </a:p>
        </p:txBody>
      </p:sp>
      <p:pic>
        <p:nvPicPr>
          <p:cNvPr id="4" name="Picture 3">
            <a:extLst>
              <a:ext uri="{FF2B5EF4-FFF2-40B4-BE49-F238E27FC236}">
                <a16:creationId xmlns:a16="http://schemas.microsoft.com/office/drawing/2014/main" id="{F8835EC9-9026-4AD0-9F85-AF6E2599DB5C}"/>
              </a:ext>
            </a:extLst>
          </p:cNvPr>
          <p:cNvPicPr>
            <a:picLocks noChangeAspect="1"/>
          </p:cNvPicPr>
          <p:nvPr/>
        </p:nvPicPr>
        <p:blipFill>
          <a:blip r:embed="rId2"/>
          <a:stretch>
            <a:fillRect/>
          </a:stretch>
        </p:blipFill>
        <p:spPr>
          <a:xfrm>
            <a:off x="182731" y="2742483"/>
            <a:ext cx="5867400" cy="3019425"/>
          </a:xfrm>
          <a:prstGeom prst="rect">
            <a:avLst/>
          </a:prstGeom>
        </p:spPr>
      </p:pic>
      <p:pic>
        <p:nvPicPr>
          <p:cNvPr id="5" name="Picture 4">
            <a:extLst>
              <a:ext uri="{FF2B5EF4-FFF2-40B4-BE49-F238E27FC236}">
                <a16:creationId xmlns:a16="http://schemas.microsoft.com/office/drawing/2014/main" id="{F3CC9426-BC37-41AE-A499-5A10090FD9DA}"/>
              </a:ext>
            </a:extLst>
          </p:cNvPr>
          <p:cNvPicPr>
            <a:picLocks noChangeAspect="1"/>
          </p:cNvPicPr>
          <p:nvPr/>
        </p:nvPicPr>
        <p:blipFill>
          <a:blip r:embed="rId3"/>
          <a:stretch>
            <a:fillRect/>
          </a:stretch>
        </p:blipFill>
        <p:spPr>
          <a:xfrm>
            <a:off x="6192175" y="2880595"/>
            <a:ext cx="5867400" cy="2743200"/>
          </a:xfrm>
          <a:prstGeom prst="rect">
            <a:avLst/>
          </a:prstGeom>
        </p:spPr>
      </p:pic>
      <p:sp>
        <p:nvSpPr>
          <p:cNvPr id="6" name="TextBox 5">
            <a:extLst>
              <a:ext uri="{FF2B5EF4-FFF2-40B4-BE49-F238E27FC236}">
                <a16:creationId xmlns:a16="http://schemas.microsoft.com/office/drawing/2014/main" id="{C2B89293-5D99-4B40-992D-001C51640FEF}"/>
              </a:ext>
            </a:extLst>
          </p:cNvPr>
          <p:cNvSpPr txBox="1"/>
          <p:nvPr/>
        </p:nvSpPr>
        <p:spPr>
          <a:xfrm>
            <a:off x="1438182" y="5745126"/>
            <a:ext cx="9365942" cy="830997"/>
          </a:xfrm>
          <a:prstGeom prst="rect">
            <a:avLst/>
          </a:prstGeom>
          <a:solidFill>
            <a:schemeClr val="bg1"/>
          </a:solidFill>
          <a:ln w="76200">
            <a:solidFill>
              <a:schemeClr val="accent1"/>
            </a:solidFill>
          </a:ln>
        </p:spPr>
        <p:txBody>
          <a:bodyPr wrap="square" rtlCol="0">
            <a:spAutoFit/>
          </a:bodyPr>
          <a:lstStyle/>
          <a:p>
            <a:pPr algn="ctr"/>
            <a:r>
              <a:rPr lang="en-US" sz="2400" dirty="0"/>
              <a:t>These implementations are slightly different, but solve the same problem of summing three numbers and printing the result.</a:t>
            </a:r>
          </a:p>
        </p:txBody>
      </p:sp>
      <p:sp>
        <p:nvSpPr>
          <p:cNvPr id="7" name="Title 1">
            <a:extLst>
              <a:ext uri="{FF2B5EF4-FFF2-40B4-BE49-F238E27FC236}">
                <a16:creationId xmlns:a16="http://schemas.microsoft.com/office/drawing/2014/main" id="{75A2A0F3-5CD8-4338-9286-8C712DDF458F}"/>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Implementation</a:t>
            </a:r>
          </a:p>
        </p:txBody>
      </p:sp>
      <p:cxnSp>
        <p:nvCxnSpPr>
          <p:cNvPr id="8" name="Straight Connector 7">
            <a:extLst>
              <a:ext uri="{FF2B5EF4-FFF2-40B4-BE49-F238E27FC236}">
                <a16:creationId xmlns:a16="http://schemas.microsoft.com/office/drawing/2014/main" id="{88281E54-6F7F-49D0-AC4A-785A9A539652}"/>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015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134486-2FF9-48CD-A8C4-BCBEB7CD488B}"/>
              </a:ext>
            </a:extLst>
          </p:cNvPr>
          <p:cNvSpPr txBox="1"/>
          <p:nvPr/>
        </p:nvSpPr>
        <p:spPr>
          <a:xfrm>
            <a:off x="1799208" y="1749641"/>
            <a:ext cx="8708994" cy="1569660"/>
          </a:xfrm>
          <a:prstGeom prst="rect">
            <a:avLst/>
          </a:prstGeom>
          <a:noFill/>
        </p:spPr>
        <p:txBody>
          <a:bodyPr wrap="square" rtlCol="0">
            <a:spAutoFit/>
          </a:bodyPr>
          <a:lstStyle/>
          <a:p>
            <a:r>
              <a:rPr lang="en-US" sz="2400" b="1" u="sng" dirty="0"/>
              <a:t>Syntax – Language form:</a:t>
            </a:r>
          </a:p>
          <a:p>
            <a:pPr marL="342900" indent="-342900">
              <a:buFont typeface="Arial" panose="020B0604020202020204" pitchFamily="34" charset="0"/>
              <a:buChar char="•"/>
            </a:pPr>
            <a:r>
              <a:rPr lang="en-US" sz="2400" dirty="0"/>
              <a:t>Simplicity, how much to learn</a:t>
            </a:r>
          </a:p>
          <a:p>
            <a:pPr marL="342900" indent="-342900">
              <a:buFont typeface="Arial" panose="020B0604020202020204" pitchFamily="34" charset="0"/>
              <a:buChar char="•"/>
            </a:pPr>
            <a:r>
              <a:rPr lang="en-US" sz="2400" dirty="0"/>
              <a:t>Orthogonality, how hard to learn, how do features interact</a:t>
            </a:r>
          </a:p>
          <a:p>
            <a:pPr marL="342900" indent="-342900">
              <a:buFont typeface="Arial" panose="020B0604020202020204" pitchFamily="34" charset="0"/>
              <a:buChar char="•"/>
            </a:pPr>
            <a:r>
              <a:rPr lang="en-US" sz="2400" dirty="0"/>
              <a:t>Extensibility, can the language be extended by the programmer</a:t>
            </a:r>
          </a:p>
        </p:txBody>
      </p:sp>
      <p:sp>
        <p:nvSpPr>
          <p:cNvPr id="5" name="TextBox 4">
            <a:extLst>
              <a:ext uri="{FF2B5EF4-FFF2-40B4-BE49-F238E27FC236}">
                <a16:creationId xmlns:a16="http://schemas.microsoft.com/office/drawing/2014/main" id="{D01C4335-1D3D-4898-A311-FBC95DBFCCAD}"/>
              </a:ext>
            </a:extLst>
          </p:cNvPr>
          <p:cNvSpPr txBox="1"/>
          <p:nvPr/>
        </p:nvSpPr>
        <p:spPr>
          <a:xfrm>
            <a:off x="1799208" y="3429000"/>
            <a:ext cx="7395962" cy="830997"/>
          </a:xfrm>
          <a:prstGeom prst="rect">
            <a:avLst/>
          </a:prstGeom>
          <a:noFill/>
        </p:spPr>
        <p:txBody>
          <a:bodyPr wrap="square" rtlCol="0">
            <a:spAutoFit/>
          </a:bodyPr>
          <a:lstStyle/>
          <a:p>
            <a:r>
              <a:rPr lang="en-US" sz="2400" b="1" u="sng" dirty="0"/>
              <a:t>Semantics – Language meaning:</a:t>
            </a:r>
          </a:p>
          <a:p>
            <a:pPr marL="342900" indent="-342900">
              <a:buFont typeface="Arial" panose="020B0604020202020204" pitchFamily="34" charset="0"/>
              <a:buChar char="•"/>
            </a:pPr>
            <a:r>
              <a:rPr lang="en-US" sz="2400" dirty="0"/>
              <a:t>What does a block of code actually do/mean</a:t>
            </a:r>
          </a:p>
        </p:txBody>
      </p:sp>
      <p:sp>
        <p:nvSpPr>
          <p:cNvPr id="6" name="TextBox 5">
            <a:extLst>
              <a:ext uri="{FF2B5EF4-FFF2-40B4-BE49-F238E27FC236}">
                <a16:creationId xmlns:a16="http://schemas.microsoft.com/office/drawing/2014/main" id="{23650C98-C747-4F9B-A23F-085F44F27593}"/>
              </a:ext>
            </a:extLst>
          </p:cNvPr>
          <p:cNvSpPr txBox="1"/>
          <p:nvPr/>
        </p:nvSpPr>
        <p:spPr>
          <a:xfrm>
            <a:off x="1799207" y="4369696"/>
            <a:ext cx="7862029" cy="830997"/>
          </a:xfrm>
          <a:prstGeom prst="rect">
            <a:avLst/>
          </a:prstGeom>
          <a:noFill/>
        </p:spPr>
        <p:txBody>
          <a:bodyPr wrap="square" rtlCol="0">
            <a:spAutoFit/>
          </a:bodyPr>
          <a:lstStyle/>
          <a:p>
            <a:r>
              <a:rPr lang="en-US" sz="2400" b="1" u="sng" dirty="0"/>
              <a:t>Pragmatics: </a:t>
            </a:r>
          </a:p>
          <a:p>
            <a:pPr marL="457200" indent="-457200">
              <a:buFont typeface="Arial" panose="020B0604020202020204" pitchFamily="34" charset="0"/>
              <a:buChar char="•"/>
            </a:pPr>
            <a:r>
              <a:rPr lang="en-US" sz="2400" dirty="0"/>
              <a:t>What can a particular language construct be used for.</a:t>
            </a:r>
          </a:p>
        </p:txBody>
      </p:sp>
      <p:sp>
        <p:nvSpPr>
          <p:cNvPr id="7" name="TextBox 6">
            <a:extLst>
              <a:ext uri="{FF2B5EF4-FFF2-40B4-BE49-F238E27FC236}">
                <a16:creationId xmlns:a16="http://schemas.microsoft.com/office/drawing/2014/main" id="{13BFDE4A-6A5F-4E34-B0B4-8E89B4CDED71}"/>
              </a:ext>
            </a:extLst>
          </p:cNvPr>
          <p:cNvSpPr txBox="1"/>
          <p:nvPr/>
        </p:nvSpPr>
        <p:spPr>
          <a:xfrm>
            <a:off x="1799207" y="5310392"/>
            <a:ext cx="8595513" cy="830997"/>
          </a:xfrm>
          <a:prstGeom prst="rect">
            <a:avLst/>
          </a:prstGeom>
          <a:noFill/>
        </p:spPr>
        <p:txBody>
          <a:bodyPr wrap="square" rtlCol="0">
            <a:spAutoFit/>
          </a:bodyPr>
          <a:lstStyle/>
          <a:p>
            <a:r>
              <a:rPr lang="en-US" sz="2400" b="1" u="sng" dirty="0"/>
              <a:t>Implementation: </a:t>
            </a:r>
          </a:p>
          <a:p>
            <a:pPr marL="457200" indent="-457200">
              <a:buFont typeface="Arial" panose="020B0604020202020204" pitchFamily="34" charset="0"/>
              <a:buChar char="•"/>
            </a:pPr>
            <a:r>
              <a:rPr lang="en-US" sz="2400" dirty="0"/>
              <a:t>A particular set of pragmatics that makes a program executable</a:t>
            </a:r>
          </a:p>
        </p:txBody>
      </p:sp>
      <p:sp>
        <p:nvSpPr>
          <p:cNvPr id="9" name="Title 1">
            <a:extLst>
              <a:ext uri="{FF2B5EF4-FFF2-40B4-BE49-F238E27FC236}">
                <a16:creationId xmlns:a16="http://schemas.microsoft.com/office/drawing/2014/main" id="{674FF158-866E-48F0-A598-5D47D330CDF3}"/>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Programming Language Characteristics</a:t>
            </a:r>
          </a:p>
        </p:txBody>
      </p:sp>
      <p:cxnSp>
        <p:nvCxnSpPr>
          <p:cNvPr id="10" name="Straight Connector 9">
            <a:extLst>
              <a:ext uri="{FF2B5EF4-FFF2-40B4-BE49-F238E27FC236}">
                <a16:creationId xmlns:a16="http://schemas.microsoft.com/office/drawing/2014/main" id="{D9C39C47-3F5B-4D80-B53C-3D09D667B43A}"/>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35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animEffect transition="in" filter="fade">
                                      <p:cBhvr>
                                        <p:cTn id="37" dur="500"/>
                                        <p:tgtEl>
                                          <p:spTgt spid="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1" end="1"/>
                                            </p:txEl>
                                          </p:spTgt>
                                        </p:tgtEl>
                                        <p:attrNameLst>
                                          <p:attrName>style.visibility</p:attrName>
                                        </p:attrNameLst>
                                      </p:cBhvr>
                                      <p:to>
                                        <p:strVal val="visible"/>
                                      </p:to>
                                    </p:set>
                                    <p:animEffect transition="in" filter="fade">
                                      <p:cBhvr>
                                        <p:cTn id="42" dur="500"/>
                                        <p:tgtEl>
                                          <p:spTgt spid="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500"/>
                                        <p:tgtEl>
                                          <p:spTgt spid="7">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xEl>
                                              <p:pRg st="1" end="1"/>
                                            </p:txEl>
                                          </p:spTgt>
                                        </p:tgtEl>
                                        <p:attrNameLst>
                                          <p:attrName>style.visibility</p:attrName>
                                        </p:attrNameLst>
                                      </p:cBhvr>
                                      <p:to>
                                        <p:strVal val="visible"/>
                                      </p:to>
                                    </p:set>
                                    <p:animEffect transition="in" filter="fade">
                                      <p:cBhvr>
                                        <p:cTn id="5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build="p"/>
      <p:bldP spid="7"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268E7D-9798-4045-9656-9F0746EA5EC2}"/>
              </a:ext>
            </a:extLst>
          </p:cNvPr>
          <p:cNvPicPr>
            <a:picLocks noChangeAspect="1"/>
          </p:cNvPicPr>
          <p:nvPr/>
        </p:nvPicPr>
        <p:blipFill rotWithShape="1">
          <a:blip r:embed="rId2">
            <a:extLst>
              <a:ext uri="{28A0092B-C50C-407E-A947-70E740481C1C}">
                <a14:useLocalDpi xmlns:a14="http://schemas.microsoft.com/office/drawing/2010/main" val="0"/>
              </a:ext>
            </a:extLst>
          </a:blip>
          <a:srcRect t="17994" b="6947"/>
          <a:stretch/>
        </p:blipFill>
        <p:spPr>
          <a:xfrm>
            <a:off x="-2" y="0"/>
            <a:ext cx="12192001" cy="6858000"/>
          </a:xfrm>
          <a:prstGeom prst="rect">
            <a:avLst/>
          </a:prstGeom>
        </p:spPr>
      </p:pic>
    </p:spTree>
    <p:extLst>
      <p:ext uri="{BB962C8B-B14F-4D97-AF65-F5344CB8AC3E}">
        <p14:creationId xmlns:p14="http://schemas.microsoft.com/office/powerpoint/2010/main" val="3457240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Image result for smalltalk language">
            <a:extLst>
              <a:ext uri="{FF2B5EF4-FFF2-40B4-BE49-F238E27FC236}">
                <a16:creationId xmlns:a16="http://schemas.microsoft.com/office/drawing/2014/main" id="{D0FC00AB-7ECB-4D21-93DA-67390AE12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360" y="853528"/>
            <a:ext cx="4125666" cy="52058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1E37EE9-46A8-43F3-BDD8-9A27611A9ADC}"/>
              </a:ext>
            </a:extLst>
          </p:cNvPr>
          <p:cNvSpPr/>
          <p:nvPr/>
        </p:nvSpPr>
        <p:spPr>
          <a:xfrm>
            <a:off x="639186" y="3417904"/>
            <a:ext cx="10990555" cy="2032987"/>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132C116-EC35-4EDC-988F-557AAADEC5AF}"/>
              </a:ext>
            </a:extLst>
          </p:cNvPr>
          <p:cNvSpPr txBox="1"/>
          <p:nvPr/>
        </p:nvSpPr>
        <p:spPr>
          <a:xfrm>
            <a:off x="5814874" y="1194315"/>
            <a:ext cx="5965794" cy="1200329"/>
          </a:xfrm>
          <a:prstGeom prst="rect">
            <a:avLst/>
          </a:prstGeom>
          <a:noFill/>
        </p:spPr>
        <p:txBody>
          <a:bodyPr wrap="square" rtlCol="0">
            <a:spAutoFit/>
          </a:bodyPr>
          <a:lstStyle/>
          <a:p>
            <a:r>
              <a:rPr lang="en-US" sz="2400" b="1" u="sng" dirty="0"/>
              <a:t>History:</a:t>
            </a:r>
          </a:p>
          <a:p>
            <a:pPr marL="342900" indent="-342900">
              <a:buFont typeface="Arial" panose="020B0604020202020204" pitchFamily="34" charset="0"/>
              <a:buChar char="•"/>
            </a:pPr>
            <a:r>
              <a:rPr lang="en-US" sz="2400" dirty="0"/>
              <a:t>“Smalltalk” typically refers to Smalltalk-80, first publicly available version (1980)</a:t>
            </a:r>
          </a:p>
        </p:txBody>
      </p:sp>
      <p:sp>
        <p:nvSpPr>
          <p:cNvPr id="4" name="TextBox 3">
            <a:extLst>
              <a:ext uri="{FF2B5EF4-FFF2-40B4-BE49-F238E27FC236}">
                <a16:creationId xmlns:a16="http://schemas.microsoft.com/office/drawing/2014/main" id="{7E83970E-B5F5-4CCD-8459-EE5549A59226}"/>
              </a:ext>
            </a:extLst>
          </p:cNvPr>
          <p:cNvSpPr txBox="1"/>
          <p:nvPr/>
        </p:nvSpPr>
        <p:spPr>
          <a:xfrm>
            <a:off x="5814874" y="2394644"/>
            <a:ext cx="5566299"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However, first version was Smalltalk-71</a:t>
            </a:r>
          </a:p>
          <a:p>
            <a:pPr marL="342900" indent="-342900">
              <a:buFont typeface="Arial" panose="020B0604020202020204" pitchFamily="34" charset="0"/>
              <a:buChar char="•"/>
            </a:pPr>
            <a:r>
              <a:rPr lang="en-US" sz="2400" dirty="0"/>
              <a:t>Developed by Alan Kay at Xerox PARC</a:t>
            </a:r>
          </a:p>
        </p:txBody>
      </p:sp>
      <p:cxnSp>
        <p:nvCxnSpPr>
          <p:cNvPr id="5" name="Straight Arrow Connector 4">
            <a:extLst>
              <a:ext uri="{FF2B5EF4-FFF2-40B4-BE49-F238E27FC236}">
                <a16:creationId xmlns:a16="http://schemas.microsoft.com/office/drawing/2014/main" id="{31DDA038-F5C0-498E-A6A0-31353B5EB7FA}"/>
              </a:ext>
            </a:extLst>
          </p:cNvPr>
          <p:cNvCxnSpPr>
            <a:cxnSpLocks/>
          </p:cNvCxnSpPr>
          <p:nvPr/>
        </p:nvCxnSpPr>
        <p:spPr>
          <a:xfrm flipH="1" flipV="1">
            <a:off x="4740677" y="1444987"/>
            <a:ext cx="1225117" cy="33054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25B29B1-B769-43AC-B64E-1631C596B33D}"/>
              </a:ext>
            </a:extLst>
          </p:cNvPr>
          <p:cNvSpPr/>
          <p:nvPr/>
        </p:nvSpPr>
        <p:spPr>
          <a:xfrm>
            <a:off x="3021363" y="3654487"/>
            <a:ext cx="8510726" cy="1569660"/>
          </a:xfrm>
          <a:prstGeom prst="rect">
            <a:avLst/>
          </a:prstGeom>
        </p:spPr>
        <p:txBody>
          <a:bodyPr wrap="square">
            <a:spAutoFit/>
          </a:bodyPr>
          <a:lstStyle/>
          <a:p>
            <a:r>
              <a:rPr lang="en-CA" sz="2400" dirty="0">
                <a:latin typeface="NimbusSanL-Regu"/>
              </a:rPr>
              <a:t>"Most software today is very much like an Egyptian pyramid with millions of bricks piled on top of each other, with no structural</a:t>
            </a:r>
          </a:p>
          <a:p>
            <a:r>
              <a:rPr lang="en-CA" sz="2400" dirty="0">
                <a:latin typeface="NimbusSanL-Regu"/>
              </a:rPr>
              <a:t>integrity, but just done by brute force and thousands of slaves." </a:t>
            </a:r>
          </a:p>
          <a:p>
            <a:r>
              <a:rPr lang="en-CA" sz="2400" b="1" dirty="0">
                <a:latin typeface="NimbusSanL-Regu"/>
              </a:rPr>
              <a:t>- </a:t>
            </a:r>
            <a:r>
              <a:rPr lang="en-US" sz="2400" b="1" dirty="0">
                <a:latin typeface="NimbusSanL-Regu"/>
              </a:rPr>
              <a:t>Alan Kay (OOP pioneer)</a:t>
            </a:r>
            <a:endParaRPr lang="en-US" sz="2400" b="1" dirty="0"/>
          </a:p>
        </p:txBody>
      </p:sp>
      <p:pic>
        <p:nvPicPr>
          <p:cNvPr id="10" name="Picture 4" descr="Image result for alan kay">
            <a:extLst>
              <a:ext uri="{FF2B5EF4-FFF2-40B4-BE49-F238E27FC236}">
                <a16:creationId xmlns:a16="http://schemas.microsoft.com/office/drawing/2014/main" id="{EBC850E7-BE11-4D22-B94D-1925EA53D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564" y="3713926"/>
            <a:ext cx="1663568" cy="1459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60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uiExpand="1" build="p"/>
      <p:bldP spid="4" grpId="0" build="p"/>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1B171C2-944D-42EA-A369-5873B4971540}"/>
              </a:ext>
            </a:extLst>
          </p:cNvPr>
          <p:cNvPicPr>
            <a:picLocks noChangeAspect="1"/>
          </p:cNvPicPr>
          <p:nvPr/>
        </p:nvPicPr>
        <p:blipFill rotWithShape="1">
          <a:blip r:embed="rId2"/>
          <a:srcRect b="9198"/>
          <a:stretch/>
        </p:blipFill>
        <p:spPr>
          <a:xfrm>
            <a:off x="810395" y="1604051"/>
            <a:ext cx="10571209" cy="4575076"/>
          </a:xfrm>
          <a:prstGeom prst="rect">
            <a:avLst/>
          </a:prstGeom>
        </p:spPr>
      </p:pic>
      <p:sp>
        <p:nvSpPr>
          <p:cNvPr id="3" name="Rectangle: Rounded Corners 2"/>
          <p:cNvSpPr/>
          <p:nvPr/>
        </p:nvSpPr>
        <p:spPr>
          <a:xfrm>
            <a:off x="838200" y="1709350"/>
            <a:ext cx="722899" cy="372862"/>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p:cNvSpPr/>
          <p:nvPr/>
        </p:nvSpPr>
        <p:spPr>
          <a:xfrm>
            <a:off x="640365" y="5038531"/>
            <a:ext cx="1766933" cy="1140596"/>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48FB896F-0E4E-4F98-860E-FA756BA27B35}"/>
              </a:ext>
            </a:extLst>
          </p:cNvPr>
          <p:cNvCxnSpPr>
            <a:cxnSpLocks/>
            <a:stCxn id="8" idx="3"/>
          </p:cNvCxnSpPr>
          <p:nvPr/>
        </p:nvCxnSpPr>
        <p:spPr>
          <a:xfrm flipV="1">
            <a:off x="2407298" y="4758613"/>
            <a:ext cx="2724539" cy="85021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68AA9CF-33CC-4BD4-8211-39623E2CC00F}"/>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F72E0D2A-0442-476D-B5EE-1C0EF2093C87}"/>
              </a:ext>
            </a:extLst>
          </p:cNvPr>
          <p:cNvSpPr>
            <a:spLocks noGrp="1"/>
          </p:cNvSpPr>
          <p:nvPr>
            <p:ph type="title"/>
          </p:nvPr>
        </p:nvSpPr>
        <p:spPr>
          <a:xfrm>
            <a:off x="838200" y="8299"/>
            <a:ext cx="10515600" cy="1325563"/>
          </a:xfrm>
        </p:spPr>
        <p:txBody>
          <a:bodyPr>
            <a:normAutofit/>
          </a:bodyPr>
          <a:lstStyle/>
          <a:p>
            <a:pPr algn="ctr"/>
            <a:r>
              <a:rPr lang="en-US" sz="4000" b="1" dirty="0">
                <a:latin typeface="+mn-lt"/>
              </a:rPr>
              <a:t>D2L Course Content</a:t>
            </a:r>
            <a:endParaRPr lang="en-US" sz="2800" b="1" dirty="0">
              <a:latin typeface="+mn-lt"/>
            </a:endParaRPr>
          </a:p>
        </p:txBody>
      </p:sp>
    </p:spTree>
    <p:extLst>
      <p:ext uri="{BB962C8B-B14F-4D97-AF65-F5344CB8AC3E}">
        <p14:creationId xmlns:p14="http://schemas.microsoft.com/office/powerpoint/2010/main" val="21162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Image result for smalltalk language">
            <a:extLst>
              <a:ext uri="{FF2B5EF4-FFF2-40B4-BE49-F238E27FC236}">
                <a16:creationId xmlns:a16="http://schemas.microsoft.com/office/drawing/2014/main" id="{D0FC00AB-7ECB-4D21-93DA-67390AE12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360" y="853528"/>
            <a:ext cx="4125666" cy="52058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32C116-EC35-4EDC-988F-557AAADEC5AF}"/>
              </a:ext>
            </a:extLst>
          </p:cNvPr>
          <p:cNvSpPr txBox="1"/>
          <p:nvPr/>
        </p:nvSpPr>
        <p:spPr>
          <a:xfrm>
            <a:off x="5814874" y="865842"/>
            <a:ext cx="5965794" cy="830997"/>
          </a:xfrm>
          <a:prstGeom prst="rect">
            <a:avLst/>
          </a:prstGeom>
          <a:noFill/>
        </p:spPr>
        <p:txBody>
          <a:bodyPr wrap="square" rtlCol="0">
            <a:spAutoFit/>
          </a:bodyPr>
          <a:lstStyle/>
          <a:p>
            <a:r>
              <a:rPr lang="en-US" sz="2400" b="1" u="sng" dirty="0"/>
              <a:t>History:</a:t>
            </a:r>
          </a:p>
          <a:p>
            <a:pPr marL="342900" indent="-342900">
              <a:buFont typeface="Arial" panose="020B0604020202020204" pitchFamily="34" charset="0"/>
              <a:buChar char="•"/>
            </a:pPr>
            <a:r>
              <a:rPr lang="en-US" sz="2400" dirty="0"/>
              <a:t>“Smalltalk” typically refers to Smalltalk-80</a:t>
            </a:r>
          </a:p>
        </p:txBody>
      </p:sp>
      <p:sp>
        <p:nvSpPr>
          <p:cNvPr id="4" name="TextBox 3">
            <a:extLst>
              <a:ext uri="{FF2B5EF4-FFF2-40B4-BE49-F238E27FC236}">
                <a16:creationId xmlns:a16="http://schemas.microsoft.com/office/drawing/2014/main" id="{7E83970E-B5F5-4CCD-8459-EE5549A59226}"/>
              </a:ext>
            </a:extLst>
          </p:cNvPr>
          <p:cNvSpPr txBox="1"/>
          <p:nvPr/>
        </p:nvSpPr>
        <p:spPr>
          <a:xfrm>
            <a:off x="5814874" y="1593715"/>
            <a:ext cx="5566299"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However, first version was Smalltalk-71</a:t>
            </a:r>
          </a:p>
          <a:p>
            <a:pPr marL="342900" indent="-342900">
              <a:buFont typeface="Arial" panose="020B0604020202020204" pitchFamily="34" charset="0"/>
              <a:buChar char="•"/>
            </a:pPr>
            <a:r>
              <a:rPr lang="en-US" sz="2400" dirty="0"/>
              <a:t>Developed by Alan Kay at Xerox PARC</a:t>
            </a:r>
          </a:p>
          <a:p>
            <a:pPr marL="342900" indent="-342900">
              <a:buFont typeface="Arial" panose="020B0604020202020204" pitchFamily="34" charset="0"/>
              <a:buChar char="•"/>
            </a:pPr>
            <a:r>
              <a:rPr lang="en-US" sz="2400" dirty="0"/>
              <a:t>Created in a few mornings of work, supposedly on a bet.</a:t>
            </a:r>
          </a:p>
          <a:p>
            <a:pPr marL="342900" indent="-342900">
              <a:buFont typeface="Arial" panose="020B0604020202020204" pitchFamily="34" charset="0"/>
              <a:buChar char="•"/>
            </a:pPr>
            <a:r>
              <a:rPr lang="en-US" sz="2400" dirty="0"/>
              <a:t>Smalltalk-72 was more full-featured, and used for research at Xerox PARC</a:t>
            </a:r>
          </a:p>
          <a:p>
            <a:pPr marL="342900" indent="-342900">
              <a:buFont typeface="Arial" panose="020B0604020202020204" pitchFamily="34" charset="0"/>
              <a:buChar char="•"/>
            </a:pPr>
            <a:r>
              <a:rPr lang="en-US" sz="2400" dirty="0"/>
              <a:t>Smalltalk-76 was the result of significant performance-enhancing revisions</a:t>
            </a:r>
          </a:p>
          <a:p>
            <a:pPr marL="342900" indent="-342900">
              <a:buFont typeface="Arial" panose="020B0604020202020204" pitchFamily="34" charset="0"/>
              <a:buChar char="•"/>
            </a:pPr>
            <a:r>
              <a:rPr lang="en-US" sz="2400" dirty="0"/>
              <a:t>Smalltalk-80 V1 was given to select companies for peer review</a:t>
            </a:r>
          </a:p>
          <a:p>
            <a:pPr marL="342900" indent="-342900">
              <a:buFont typeface="Arial" panose="020B0604020202020204" pitchFamily="34" charset="0"/>
              <a:buChar char="•"/>
            </a:pPr>
            <a:r>
              <a:rPr lang="en-US" sz="2400" dirty="0"/>
              <a:t>Smalltalk-80 V2 was released to the public in 1983. </a:t>
            </a:r>
          </a:p>
        </p:txBody>
      </p:sp>
      <p:cxnSp>
        <p:nvCxnSpPr>
          <p:cNvPr id="5" name="Straight Arrow Connector 4">
            <a:extLst>
              <a:ext uri="{FF2B5EF4-FFF2-40B4-BE49-F238E27FC236}">
                <a16:creationId xmlns:a16="http://schemas.microsoft.com/office/drawing/2014/main" id="{31DDA038-F5C0-498E-A6A0-31353B5EB7FA}"/>
              </a:ext>
            </a:extLst>
          </p:cNvPr>
          <p:cNvCxnSpPr>
            <a:cxnSpLocks/>
          </p:cNvCxnSpPr>
          <p:nvPr/>
        </p:nvCxnSpPr>
        <p:spPr>
          <a:xfrm flipH="1" flipV="1">
            <a:off x="4731798" y="1358283"/>
            <a:ext cx="1237212" cy="8833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774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6BBB84-FCBC-4852-9746-CCFE06687D52}"/>
              </a:ext>
            </a:extLst>
          </p:cNvPr>
          <p:cNvPicPr>
            <a:picLocks noChangeAspect="1"/>
          </p:cNvPicPr>
          <p:nvPr/>
        </p:nvPicPr>
        <p:blipFill>
          <a:blip r:embed="rId2"/>
          <a:stretch>
            <a:fillRect/>
          </a:stretch>
        </p:blipFill>
        <p:spPr>
          <a:xfrm>
            <a:off x="8445623" y="6122568"/>
            <a:ext cx="3746377" cy="735432"/>
          </a:xfrm>
          <a:prstGeom prst="rect">
            <a:avLst/>
          </a:prstGeom>
        </p:spPr>
      </p:pic>
      <p:sp>
        <p:nvSpPr>
          <p:cNvPr id="4" name="TextBox 3">
            <a:extLst>
              <a:ext uri="{FF2B5EF4-FFF2-40B4-BE49-F238E27FC236}">
                <a16:creationId xmlns:a16="http://schemas.microsoft.com/office/drawing/2014/main" id="{7FA00DDA-3353-465E-8E72-05E4D7EF031A}"/>
              </a:ext>
            </a:extLst>
          </p:cNvPr>
          <p:cNvSpPr txBox="1"/>
          <p:nvPr/>
        </p:nvSpPr>
        <p:spPr>
          <a:xfrm>
            <a:off x="1402672" y="1828801"/>
            <a:ext cx="9188388"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t>Smalltalk is the prototypical class-based, object-oriented language.</a:t>
            </a:r>
          </a:p>
          <a:p>
            <a:pPr marL="342900" indent="-342900">
              <a:buFont typeface="Arial" panose="020B0604020202020204" pitchFamily="34" charset="0"/>
              <a:buChar char="•"/>
            </a:pPr>
            <a:r>
              <a:rPr lang="en-US" sz="2400" dirty="0"/>
              <a:t>Its syntax is very minimal</a:t>
            </a:r>
          </a:p>
          <a:p>
            <a:pPr marL="342900" indent="-342900">
              <a:buFont typeface="Arial" panose="020B0604020202020204" pitchFamily="34" charset="0"/>
              <a:buChar char="•"/>
            </a:pPr>
            <a:r>
              <a:rPr lang="en-US" sz="2400" dirty="0"/>
              <a:t>There are no primitives:</a:t>
            </a:r>
          </a:p>
          <a:p>
            <a:pPr marL="800100" lvl="1" indent="-342900">
              <a:buFont typeface="Courier New" panose="02070309020205020404" pitchFamily="49" charset="0"/>
              <a:buChar char="o"/>
            </a:pPr>
            <a:r>
              <a:rPr lang="en-US" sz="2400" dirty="0"/>
              <a:t>No </a:t>
            </a:r>
            <a:r>
              <a:rPr lang="en-US" sz="2400" dirty="0" err="1">
                <a:solidFill>
                  <a:schemeClr val="accent1"/>
                </a:solidFill>
                <a:latin typeface="Consolas" panose="020B0609020204030204" pitchFamily="49" charset="0"/>
              </a:rPr>
              <a:t>int</a:t>
            </a:r>
            <a:r>
              <a:rPr lang="en-US" sz="2400" dirty="0">
                <a:latin typeface="Consolas" panose="020B0609020204030204" pitchFamily="49" charset="0"/>
              </a:rPr>
              <a:t> x</a:t>
            </a:r>
            <a:r>
              <a:rPr lang="en-US" sz="2400" dirty="0"/>
              <a:t>, </a:t>
            </a:r>
            <a:r>
              <a:rPr lang="en-US" sz="2400" dirty="0">
                <a:solidFill>
                  <a:schemeClr val="accent1"/>
                </a:solidFill>
                <a:latin typeface="Consolas" panose="020B0609020204030204" pitchFamily="49" charset="0"/>
              </a:rPr>
              <a:t>double</a:t>
            </a:r>
            <a:r>
              <a:rPr lang="en-US" sz="2400" dirty="0">
                <a:latin typeface="Consolas" panose="020B0609020204030204" pitchFamily="49" charset="0"/>
              </a:rPr>
              <a:t> y</a:t>
            </a:r>
            <a:r>
              <a:rPr lang="en-US" sz="2400" dirty="0"/>
              <a:t>, etc.</a:t>
            </a:r>
          </a:p>
          <a:p>
            <a:pPr marL="342900" indent="-342900">
              <a:buFont typeface="Arial" panose="020B0604020202020204" pitchFamily="34" charset="0"/>
              <a:buChar char="•"/>
            </a:pPr>
            <a:r>
              <a:rPr lang="en-US" sz="2400" dirty="0"/>
              <a:t>Control structures are methods:</a:t>
            </a:r>
          </a:p>
          <a:p>
            <a:pPr marL="800100" lvl="1" indent="-342900">
              <a:buFont typeface="Courier New" panose="02070309020205020404" pitchFamily="49" charset="0"/>
              <a:buChar char="o"/>
            </a:pPr>
            <a:r>
              <a:rPr lang="en-US" sz="2400" dirty="0"/>
              <a:t>No </a:t>
            </a:r>
            <a:r>
              <a:rPr lang="en-US" sz="2400" dirty="0">
                <a:solidFill>
                  <a:schemeClr val="accent1"/>
                </a:solidFill>
                <a:latin typeface="Consolas" panose="020B0609020204030204" pitchFamily="49" charset="0"/>
              </a:rPr>
              <a:t>if</a:t>
            </a:r>
            <a:r>
              <a:rPr lang="en-US" sz="2400" dirty="0">
                <a:latin typeface="Consolas" panose="020B0609020204030204" pitchFamily="49" charset="0"/>
              </a:rPr>
              <a:t>/</a:t>
            </a:r>
            <a:r>
              <a:rPr lang="en-US" sz="2400" dirty="0">
                <a:solidFill>
                  <a:schemeClr val="accent1"/>
                </a:solidFill>
                <a:latin typeface="Consolas" panose="020B0609020204030204" pitchFamily="49" charset="0"/>
              </a:rPr>
              <a:t>else</a:t>
            </a:r>
            <a:r>
              <a:rPr lang="en-US" sz="2400" dirty="0">
                <a:latin typeface="Consolas" panose="020B0609020204030204" pitchFamily="49" charset="0"/>
              </a:rPr>
              <a:t>/</a:t>
            </a:r>
            <a:r>
              <a:rPr lang="en-US" sz="2400" dirty="0">
                <a:solidFill>
                  <a:schemeClr val="accent1"/>
                </a:solidFill>
                <a:latin typeface="Consolas" panose="020B0609020204030204" pitchFamily="49" charset="0"/>
              </a:rPr>
              <a:t>while</a:t>
            </a:r>
            <a:r>
              <a:rPr lang="en-US" sz="2400" dirty="0">
                <a:latin typeface="Consolas" panose="020B0609020204030204" pitchFamily="49" charset="0"/>
              </a:rPr>
              <a:t>/</a:t>
            </a:r>
            <a:r>
              <a:rPr lang="en-US" sz="2400" dirty="0">
                <a:solidFill>
                  <a:schemeClr val="accent1"/>
                </a:solidFill>
                <a:latin typeface="Consolas" panose="020B0609020204030204" pitchFamily="49" charset="0"/>
              </a:rPr>
              <a:t>for</a:t>
            </a:r>
            <a:r>
              <a:rPr lang="en-US" sz="2400" dirty="0"/>
              <a:t> </a:t>
            </a:r>
            <a:r>
              <a:rPr lang="en-US" sz="2400" b="1" i="1" dirty="0"/>
              <a:t>constructs</a:t>
            </a:r>
            <a:r>
              <a:rPr lang="en-US" sz="2400" dirty="0"/>
              <a:t>, etc. Weird, but true!</a:t>
            </a:r>
          </a:p>
          <a:p>
            <a:pPr marL="342900" indent="-342900">
              <a:buFont typeface="Arial" panose="020B0604020202020204" pitchFamily="34" charset="0"/>
              <a:buChar char="•"/>
            </a:pPr>
            <a:r>
              <a:rPr lang="en-US" sz="2400" dirty="0"/>
              <a:t>Objects are central – Unlike Java and C++, there are no primitives. Everything is an object.</a:t>
            </a:r>
          </a:p>
          <a:p>
            <a:pPr marL="342900" indent="-342900">
              <a:buFont typeface="Arial" panose="020B0604020202020204" pitchFamily="34" charset="0"/>
              <a:buChar char="•"/>
            </a:pPr>
            <a:r>
              <a:rPr lang="en-US" sz="2400" b="1" i="1" dirty="0"/>
              <a:t>Pure</a:t>
            </a:r>
            <a:r>
              <a:rPr lang="en-US" sz="2400" dirty="0"/>
              <a:t> object-oriented.</a:t>
            </a:r>
          </a:p>
        </p:txBody>
      </p:sp>
      <p:sp>
        <p:nvSpPr>
          <p:cNvPr id="5" name="Title 1">
            <a:extLst>
              <a:ext uri="{FF2B5EF4-FFF2-40B4-BE49-F238E27FC236}">
                <a16:creationId xmlns:a16="http://schemas.microsoft.com/office/drawing/2014/main" id="{B7291F04-798F-4718-BFCB-714792244F3F}"/>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Overview</a:t>
            </a:r>
          </a:p>
        </p:txBody>
      </p:sp>
      <p:cxnSp>
        <p:nvCxnSpPr>
          <p:cNvPr id="6" name="Straight Connector 5">
            <a:extLst>
              <a:ext uri="{FF2B5EF4-FFF2-40B4-BE49-F238E27FC236}">
                <a16:creationId xmlns:a16="http://schemas.microsoft.com/office/drawing/2014/main" id="{2CFEE66D-429F-4A94-B6C8-6288BB2B8945}"/>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54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6BBB84-FCBC-4852-9746-CCFE06687D52}"/>
              </a:ext>
            </a:extLst>
          </p:cNvPr>
          <p:cNvPicPr>
            <a:picLocks noChangeAspect="1"/>
          </p:cNvPicPr>
          <p:nvPr/>
        </p:nvPicPr>
        <p:blipFill>
          <a:blip r:embed="rId2"/>
          <a:stretch>
            <a:fillRect/>
          </a:stretch>
        </p:blipFill>
        <p:spPr>
          <a:xfrm>
            <a:off x="8445623" y="6122568"/>
            <a:ext cx="3746377" cy="735432"/>
          </a:xfrm>
          <a:prstGeom prst="rect">
            <a:avLst/>
          </a:prstGeom>
        </p:spPr>
      </p:pic>
      <p:sp>
        <p:nvSpPr>
          <p:cNvPr id="4" name="TextBox 3">
            <a:extLst>
              <a:ext uri="{FF2B5EF4-FFF2-40B4-BE49-F238E27FC236}">
                <a16:creationId xmlns:a16="http://schemas.microsoft.com/office/drawing/2014/main" id="{7FA00DDA-3353-465E-8E72-05E4D7EF031A}"/>
              </a:ext>
            </a:extLst>
          </p:cNvPr>
          <p:cNvSpPr txBox="1"/>
          <p:nvPr/>
        </p:nvSpPr>
        <p:spPr>
          <a:xfrm>
            <a:off x="1402671" y="1708729"/>
            <a:ext cx="10085033"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t>Everything is an object. Everything is an instance of a corresponding class. Recall cookie/cookie cutter analogy.</a:t>
            </a:r>
          </a:p>
          <a:p>
            <a:pPr marL="342900" indent="-342900">
              <a:buFont typeface="Arial" panose="020B0604020202020204" pitchFamily="34" charset="0"/>
              <a:buChar char="•"/>
            </a:pPr>
            <a:r>
              <a:rPr lang="en-US" sz="2400" dirty="0"/>
              <a:t>Class-based. Every object has a class that defines the structure of that object</a:t>
            </a:r>
          </a:p>
          <a:p>
            <a:pPr marL="342900" indent="-342900">
              <a:buFont typeface="Arial" panose="020B0604020202020204" pitchFamily="34" charset="0"/>
              <a:buChar char="•"/>
            </a:pPr>
            <a:r>
              <a:rPr lang="en-US" sz="2400" i="1" dirty="0"/>
              <a:t>Classes</a:t>
            </a:r>
            <a:r>
              <a:rPr lang="en-US" sz="2400" dirty="0"/>
              <a:t> (the cookie cutter!) themselves are also </a:t>
            </a:r>
            <a:r>
              <a:rPr lang="en-US" sz="2400" i="1" dirty="0"/>
              <a:t>objects</a:t>
            </a:r>
            <a:r>
              <a:rPr lang="en-US" sz="2400" dirty="0"/>
              <a:t>.</a:t>
            </a:r>
          </a:p>
          <a:p>
            <a:pPr marL="800100" lvl="1" indent="-342900">
              <a:buFont typeface="Courier New" panose="02070309020205020404" pitchFamily="49" charset="0"/>
              <a:buChar char="o"/>
            </a:pPr>
            <a:r>
              <a:rPr lang="en-US" sz="2400" dirty="0"/>
              <a:t>Each class is an instance of the </a:t>
            </a:r>
            <a:r>
              <a:rPr lang="en-US" sz="2400" i="1" dirty="0" err="1"/>
              <a:t>metaclass</a:t>
            </a:r>
            <a:r>
              <a:rPr lang="en-US" sz="2400" dirty="0"/>
              <a:t> of that object.</a:t>
            </a:r>
          </a:p>
          <a:p>
            <a:pPr marL="800100" lvl="1" indent="-342900">
              <a:buFont typeface="Courier New" panose="02070309020205020404" pitchFamily="49" charset="0"/>
              <a:buChar char="o"/>
            </a:pPr>
            <a:r>
              <a:rPr lang="en-US" sz="2400" dirty="0"/>
              <a:t>Each </a:t>
            </a:r>
            <a:r>
              <a:rPr lang="en-US" sz="2400" dirty="0" err="1"/>
              <a:t>metaclass</a:t>
            </a:r>
            <a:r>
              <a:rPr lang="en-US" sz="2400" dirty="0"/>
              <a:t> is an instance of a class called </a:t>
            </a:r>
            <a:r>
              <a:rPr lang="en-US" sz="2400" b="1" i="1" dirty="0" err="1"/>
              <a:t>M</a:t>
            </a:r>
            <a:r>
              <a:rPr lang="en-US" sz="2400" i="1" dirty="0" err="1"/>
              <a:t>etaclass</a:t>
            </a:r>
            <a:endParaRPr lang="en-US" sz="2400" i="1" dirty="0"/>
          </a:p>
          <a:p>
            <a:pPr marL="342900" indent="-342900">
              <a:buFont typeface="Arial" panose="020B0604020202020204" pitchFamily="34" charset="0"/>
              <a:buChar char="•"/>
            </a:pPr>
            <a:endParaRPr lang="en-US" sz="2400" dirty="0"/>
          </a:p>
        </p:txBody>
      </p:sp>
      <p:pic>
        <p:nvPicPr>
          <p:cNvPr id="30722" name="Picture 2" descr="Image result for tangled threads">
            <a:extLst>
              <a:ext uri="{FF2B5EF4-FFF2-40B4-BE49-F238E27FC236}">
                <a16:creationId xmlns:a16="http://schemas.microsoft.com/office/drawing/2014/main" id="{4CBA7CC4-F7A3-490B-AA02-2CF16B036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974" y="4104166"/>
            <a:ext cx="1733550" cy="16097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0DC32B3-EA17-46A3-8E9D-7DFB47B00B15}"/>
              </a:ext>
            </a:extLst>
          </p:cNvPr>
          <p:cNvSpPr txBox="1"/>
          <p:nvPr/>
        </p:nvSpPr>
        <p:spPr>
          <a:xfrm>
            <a:off x="1051689" y="4573531"/>
            <a:ext cx="4776186" cy="523220"/>
          </a:xfrm>
          <a:prstGeom prst="rect">
            <a:avLst/>
          </a:prstGeom>
          <a:noFill/>
        </p:spPr>
        <p:txBody>
          <a:bodyPr wrap="square" rtlCol="0">
            <a:spAutoFit/>
          </a:bodyPr>
          <a:lstStyle/>
          <a:p>
            <a:pPr algn="r"/>
            <a:r>
              <a:rPr lang="en-US" sz="2800" b="1" dirty="0"/>
              <a:t>Your brain right now:</a:t>
            </a:r>
          </a:p>
        </p:txBody>
      </p:sp>
      <p:cxnSp>
        <p:nvCxnSpPr>
          <p:cNvPr id="7" name="Straight Arrow Connector 6">
            <a:extLst>
              <a:ext uri="{FF2B5EF4-FFF2-40B4-BE49-F238E27FC236}">
                <a16:creationId xmlns:a16="http://schemas.microsoft.com/office/drawing/2014/main" id="{FD799C5D-8F9E-4EBF-BA09-304189A0FF80}"/>
              </a:ext>
            </a:extLst>
          </p:cNvPr>
          <p:cNvCxnSpPr>
            <a:cxnSpLocks/>
          </p:cNvCxnSpPr>
          <p:nvPr/>
        </p:nvCxnSpPr>
        <p:spPr>
          <a:xfrm flipV="1">
            <a:off x="5886880" y="4881321"/>
            <a:ext cx="1548393" cy="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2178E077-1FFD-4373-93B7-D7C4BE9CD370}"/>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i="1" dirty="0">
                <a:latin typeface="+mn-lt"/>
              </a:rPr>
              <a:t>Pure</a:t>
            </a:r>
            <a:r>
              <a:rPr lang="en-US" sz="4000" b="1" dirty="0">
                <a:latin typeface="+mn-lt"/>
              </a:rPr>
              <a:t> Object-Oriented</a:t>
            </a:r>
          </a:p>
        </p:txBody>
      </p:sp>
      <p:cxnSp>
        <p:nvCxnSpPr>
          <p:cNvPr id="9" name="Straight Connector 8">
            <a:extLst>
              <a:ext uri="{FF2B5EF4-FFF2-40B4-BE49-F238E27FC236}">
                <a16:creationId xmlns:a16="http://schemas.microsoft.com/office/drawing/2014/main" id="{7DD36655-54A1-47FE-A773-A4220B0B6255}"/>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69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722"/>
                                        </p:tgtEl>
                                        <p:attrNameLst>
                                          <p:attrName>style.visibility</p:attrName>
                                        </p:attrNameLst>
                                      </p:cBhvr>
                                      <p:to>
                                        <p:strVal val="visible"/>
                                      </p:to>
                                    </p:set>
                                    <p:animEffect transition="in" filter="fade">
                                      <p:cBhvr>
                                        <p:cTn id="28" dur="500"/>
                                        <p:tgtEl>
                                          <p:spTgt spid="307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0596B4-2CC1-4C29-A80C-7E5131C542C1}"/>
              </a:ext>
            </a:extLst>
          </p:cNvPr>
          <p:cNvSpPr/>
          <p:nvPr/>
        </p:nvSpPr>
        <p:spPr>
          <a:xfrm>
            <a:off x="2688453" y="235258"/>
            <a:ext cx="7915922" cy="1200329"/>
          </a:xfrm>
          <a:prstGeom prst="rect">
            <a:avLst/>
          </a:prstGeom>
        </p:spPr>
        <p:txBody>
          <a:bodyPr wrap="square">
            <a:spAutoFit/>
          </a:bodyPr>
          <a:lstStyle/>
          <a:p>
            <a:pPr marL="342900" indent="-342900">
              <a:buFont typeface="Arial" panose="020B0604020202020204" pitchFamily="34" charset="0"/>
              <a:buChar char="•"/>
            </a:pPr>
            <a:r>
              <a:rPr lang="en-US" sz="2400" dirty="0"/>
              <a:t>Classes (the cookie cutter!) themselves are also objects.</a:t>
            </a:r>
          </a:p>
          <a:p>
            <a:pPr marL="800100" lvl="1" indent="-342900">
              <a:buFont typeface="Courier New" panose="02070309020205020404" pitchFamily="49" charset="0"/>
              <a:buChar char="o"/>
            </a:pPr>
            <a:r>
              <a:rPr lang="en-US" sz="2400" dirty="0"/>
              <a:t>Each class is instance of the </a:t>
            </a:r>
            <a:r>
              <a:rPr lang="en-US" sz="2400" i="1" dirty="0" err="1"/>
              <a:t>metaclass</a:t>
            </a:r>
            <a:r>
              <a:rPr lang="en-US" sz="2400" dirty="0"/>
              <a:t> of that object.</a:t>
            </a:r>
          </a:p>
          <a:p>
            <a:pPr marL="800100" lvl="1" indent="-342900">
              <a:buFont typeface="Courier New" panose="02070309020205020404" pitchFamily="49" charset="0"/>
              <a:buChar char="o"/>
            </a:pPr>
            <a:r>
              <a:rPr lang="en-US" sz="2400" dirty="0"/>
              <a:t>Each </a:t>
            </a:r>
            <a:r>
              <a:rPr lang="en-US" sz="2400" dirty="0" err="1"/>
              <a:t>metaclass</a:t>
            </a:r>
            <a:r>
              <a:rPr lang="en-US" sz="2400" dirty="0"/>
              <a:t> is an instance of a class called </a:t>
            </a:r>
            <a:r>
              <a:rPr lang="en-US" sz="2400" b="1" i="1" dirty="0" err="1"/>
              <a:t>M</a:t>
            </a:r>
            <a:r>
              <a:rPr lang="en-US" sz="2400" i="1" dirty="0" err="1"/>
              <a:t>etaclass</a:t>
            </a:r>
            <a:endParaRPr lang="en-US" sz="2400" i="1" dirty="0"/>
          </a:p>
        </p:txBody>
      </p:sp>
      <p:pic>
        <p:nvPicPr>
          <p:cNvPr id="4" name="Picture 2" descr="Image result for tangled threads">
            <a:extLst>
              <a:ext uri="{FF2B5EF4-FFF2-40B4-BE49-F238E27FC236}">
                <a16:creationId xmlns:a16="http://schemas.microsoft.com/office/drawing/2014/main" id="{53729D6A-0CB7-41F8-B686-7C82E57217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319" y="271690"/>
            <a:ext cx="1214192" cy="11274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7C44D2C-01A9-4F9F-8B86-2F6EA7CBC19A}"/>
              </a:ext>
            </a:extLst>
          </p:cNvPr>
          <p:cNvPicPr>
            <a:picLocks noChangeAspect="1"/>
          </p:cNvPicPr>
          <p:nvPr/>
        </p:nvPicPr>
        <p:blipFill>
          <a:blip r:embed="rId3"/>
          <a:stretch>
            <a:fillRect/>
          </a:stretch>
        </p:blipFill>
        <p:spPr>
          <a:xfrm>
            <a:off x="293399" y="1603086"/>
            <a:ext cx="11420475" cy="4076700"/>
          </a:xfrm>
          <a:prstGeom prst="rect">
            <a:avLst/>
          </a:prstGeom>
        </p:spPr>
      </p:pic>
      <p:pic>
        <p:nvPicPr>
          <p:cNvPr id="6" name="Picture 5">
            <a:extLst>
              <a:ext uri="{FF2B5EF4-FFF2-40B4-BE49-F238E27FC236}">
                <a16:creationId xmlns:a16="http://schemas.microsoft.com/office/drawing/2014/main" id="{158DA732-60AD-43B1-BF7D-59C1786BC0AC}"/>
              </a:ext>
            </a:extLst>
          </p:cNvPr>
          <p:cNvPicPr>
            <a:picLocks noChangeAspect="1"/>
          </p:cNvPicPr>
          <p:nvPr/>
        </p:nvPicPr>
        <p:blipFill>
          <a:blip r:embed="rId4"/>
          <a:stretch>
            <a:fillRect/>
          </a:stretch>
        </p:blipFill>
        <p:spPr>
          <a:xfrm>
            <a:off x="1955511" y="5519510"/>
            <a:ext cx="4048125" cy="1066800"/>
          </a:xfrm>
          <a:prstGeom prst="rect">
            <a:avLst/>
          </a:prstGeom>
          <a:ln w="57150">
            <a:solidFill>
              <a:schemeClr val="accent1"/>
            </a:solidFill>
          </a:ln>
        </p:spPr>
      </p:pic>
    </p:spTree>
    <p:extLst>
      <p:ext uri="{BB962C8B-B14F-4D97-AF65-F5344CB8AC3E}">
        <p14:creationId xmlns:p14="http://schemas.microsoft.com/office/powerpoint/2010/main" val="251163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6BBB84-FCBC-4852-9746-CCFE06687D52}"/>
              </a:ext>
            </a:extLst>
          </p:cNvPr>
          <p:cNvPicPr>
            <a:picLocks noChangeAspect="1"/>
          </p:cNvPicPr>
          <p:nvPr/>
        </p:nvPicPr>
        <p:blipFill>
          <a:blip r:embed="rId2"/>
          <a:stretch>
            <a:fillRect/>
          </a:stretch>
        </p:blipFill>
        <p:spPr>
          <a:xfrm>
            <a:off x="8445623" y="6122568"/>
            <a:ext cx="3746377" cy="735432"/>
          </a:xfrm>
          <a:prstGeom prst="rect">
            <a:avLst/>
          </a:prstGeom>
        </p:spPr>
      </p:pic>
      <p:sp>
        <p:nvSpPr>
          <p:cNvPr id="4" name="TextBox 3">
            <a:extLst>
              <a:ext uri="{FF2B5EF4-FFF2-40B4-BE49-F238E27FC236}">
                <a16:creationId xmlns:a16="http://schemas.microsoft.com/office/drawing/2014/main" id="{7FA00DDA-3353-465E-8E72-05E4D7EF031A}"/>
              </a:ext>
            </a:extLst>
          </p:cNvPr>
          <p:cNvSpPr txBox="1"/>
          <p:nvPr/>
        </p:nvSpPr>
        <p:spPr>
          <a:xfrm>
            <a:off x="1228131" y="1889804"/>
            <a:ext cx="9735738" cy="461665"/>
          </a:xfrm>
          <a:prstGeom prst="rect">
            <a:avLst/>
          </a:prstGeom>
          <a:noFill/>
        </p:spPr>
        <p:txBody>
          <a:bodyPr wrap="square" rtlCol="0">
            <a:spAutoFit/>
          </a:bodyPr>
          <a:lstStyle/>
          <a:p>
            <a:pPr algn="ctr"/>
            <a:r>
              <a:rPr lang="en-US" sz="2400" dirty="0"/>
              <a:t>Everything is an object. Everything is an instance of a corresponding class. </a:t>
            </a:r>
          </a:p>
        </p:txBody>
      </p:sp>
      <p:sp>
        <p:nvSpPr>
          <p:cNvPr id="5" name="TextBox 4">
            <a:extLst>
              <a:ext uri="{FF2B5EF4-FFF2-40B4-BE49-F238E27FC236}">
                <a16:creationId xmlns:a16="http://schemas.microsoft.com/office/drawing/2014/main" id="{0FEDA63E-40D6-4DAE-A592-8813F53D688A}"/>
              </a:ext>
            </a:extLst>
          </p:cNvPr>
          <p:cNvSpPr txBox="1"/>
          <p:nvPr/>
        </p:nvSpPr>
        <p:spPr>
          <a:xfrm>
            <a:off x="2617299" y="2808341"/>
            <a:ext cx="7376447" cy="1569660"/>
          </a:xfrm>
          <a:prstGeom prst="rect">
            <a:avLst/>
          </a:prstGeom>
          <a:noFill/>
        </p:spPr>
        <p:txBody>
          <a:bodyPr wrap="square" rtlCol="0">
            <a:spAutoFit/>
          </a:bodyPr>
          <a:lstStyle/>
          <a:p>
            <a:r>
              <a:rPr lang="en-US" sz="2400" b="1" u="sng" dirty="0"/>
              <a:t>A Smalltalk object can do exactly three things:</a:t>
            </a:r>
          </a:p>
          <a:p>
            <a:pPr marL="514350" indent="-514350">
              <a:buFont typeface="+mj-lt"/>
              <a:buAutoNum type="arabicPeriod"/>
            </a:pPr>
            <a:r>
              <a:rPr lang="en-US" sz="2400" dirty="0"/>
              <a:t>Hold state (assignment)</a:t>
            </a:r>
          </a:p>
          <a:p>
            <a:pPr marL="514350" indent="-514350">
              <a:buFont typeface="+mj-lt"/>
              <a:buAutoNum type="arabicPeriod"/>
            </a:pPr>
            <a:r>
              <a:rPr lang="en-US" sz="2400" dirty="0"/>
              <a:t>Receive a </a:t>
            </a:r>
            <a:r>
              <a:rPr lang="en-US" sz="2400" i="1" u="sng" dirty="0"/>
              <a:t>message</a:t>
            </a:r>
            <a:r>
              <a:rPr lang="en-US" sz="2400" dirty="0"/>
              <a:t> (from itself or another object)</a:t>
            </a:r>
          </a:p>
          <a:p>
            <a:pPr marL="514350" indent="-514350">
              <a:buFont typeface="+mj-lt"/>
              <a:buAutoNum type="arabicPeriod"/>
            </a:pPr>
            <a:r>
              <a:rPr lang="en-US" sz="2400" dirty="0"/>
              <a:t>Send </a:t>
            </a:r>
            <a:r>
              <a:rPr lang="en-US" sz="2400" i="1" u="sng" dirty="0"/>
              <a:t>message</a:t>
            </a:r>
            <a:r>
              <a:rPr lang="en-US" sz="2400" dirty="0"/>
              <a:t> (to itself or another object)</a:t>
            </a:r>
          </a:p>
        </p:txBody>
      </p:sp>
      <p:sp>
        <p:nvSpPr>
          <p:cNvPr id="6" name="TextBox 5">
            <a:extLst>
              <a:ext uri="{FF2B5EF4-FFF2-40B4-BE49-F238E27FC236}">
                <a16:creationId xmlns:a16="http://schemas.microsoft.com/office/drawing/2014/main" id="{192B47A7-FD79-436F-93B8-F7895C9BA66E}"/>
              </a:ext>
            </a:extLst>
          </p:cNvPr>
          <p:cNvSpPr txBox="1"/>
          <p:nvPr/>
        </p:nvSpPr>
        <p:spPr>
          <a:xfrm>
            <a:off x="954456" y="4834874"/>
            <a:ext cx="10283088" cy="461665"/>
          </a:xfrm>
          <a:prstGeom prst="rect">
            <a:avLst/>
          </a:prstGeom>
          <a:noFill/>
        </p:spPr>
        <p:txBody>
          <a:bodyPr wrap="square" rtlCol="0">
            <a:spAutoFit/>
          </a:bodyPr>
          <a:lstStyle/>
          <a:p>
            <a:pPr algn="ctr"/>
            <a:r>
              <a:rPr lang="en-US" sz="2400" dirty="0"/>
              <a:t>Message passing is </a:t>
            </a:r>
            <a:r>
              <a:rPr lang="en-US" sz="2400" b="1" dirty="0"/>
              <a:t>central</a:t>
            </a:r>
            <a:r>
              <a:rPr lang="en-US" sz="2400" dirty="0"/>
              <a:t> in Smalltalk. We’ll spend plenty of time on it.</a:t>
            </a:r>
          </a:p>
        </p:txBody>
      </p:sp>
      <p:sp>
        <p:nvSpPr>
          <p:cNvPr id="7" name="Title 1">
            <a:extLst>
              <a:ext uri="{FF2B5EF4-FFF2-40B4-BE49-F238E27FC236}">
                <a16:creationId xmlns:a16="http://schemas.microsoft.com/office/drawing/2014/main" id="{97DEAE3E-076F-4048-B4AE-A3A8DC7197EF}"/>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Objects in Smalltalk</a:t>
            </a:r>
          </a:p>
        </p:txBody>
      </p:sp>
      <p:cxnSp>
        <p:nvCxnSpPr>
          <p:cNvPr id="8" name="Straight Connector 7">
            <a:extLst>
              <a:ext uri="{FF2B5EF4-FFF2-40B4-BE49-F238E27FC236}">
                <a16:creationId xmlns:a16="http://schemas.microsoft.com/office/drawing/2014/main" id="{5B09BBAE-3E8D-47D3-B13B-432FD8F5B77D}"/>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8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ECD88E-2F08-478F-8953-F726CAE47AA6}"/>
              </a:ext>
            </a:extLst>
          </p:cNvPr>
          <p:cNvSpPr txBox="1"/>
          <p:nvPr/>
        </p:nvSpPr>
        <p:spPr>
          <a:xfrm>
            <a:off x="716283" y="2760997"/>
            <a:ext cx="5848951" cy="2677656"/>
          </a:xfrm>
          <a:prstGeom prst="rect">
            <a:avLst/>
          </a:prstGeom>
          <a:noFill/>
        </p:spPr>
        <p:txBody>
          <a:bodyPr wrap="square" rtlCol="0">
            <a:spAutoFit/>
          </a:bodyPr>
          <a:lstStyle/>
          <a:p>
            <a:r>
              <a:rPr lang="en-US" sz="2400" b="1" u="sng" dirty="0"/>
              <a:t>When a message is sent to an object:</a:t>
            </a:r>
          </a:p>
          <a:p>
            <a:pPr marL="285750" indent="-285750">
              <a:buFont typeface="Arial" panose="020B0604020202020204" pitchFamily="34" charset="0"/>
              <a:buChar char="•"/>
            </a:pPr>
            <a:r>
              <a:rPr lang="en-US" sz="2400" dirty="0"/>
              <a:t>Search the object’s class for an appropriate method to deal with the message.</a:t>
            </a:r>
          </a:p>
          <a:p>
            <a:pPr marL="285750" indent="-285750">
              <a:buFont typeface="Arial" panose="020B0604020202020204" pitchFamily="34" charset="0"/>
              <a:buChar char="•"/>
            </a:pPr>
            <a:r>
              <a:rPr lang="en-US" sz="2400" dirty="0"/>
              <a:t>Not found? check superclass (inheritance!)</a:t>
            </a:r>
          </a:p>
          <a:p>
            <a:pPr marL="285750" indent="-285750">
              <a:buFont typeface="Arial" panose="020B0604020202020204" pitchFamily="34" charset="0"/>
              <a:buChar char="•"/>
            </a:pPr>
            <a:r>
              <a:rPr lang="en-US" sz="2400" dirty="0"/>
              <a:t>Repeat until method is found, or we hit class “Object”. Much like Java.</a:t>
            </a:r>
          </a:p>
          <a:p>
            <a:pPr marL="285750" indent="-285750">
              <a:buFont typeface="Arial" panose="020B0604020202020204" pitchFamily="34" charset="0"/>
              <a:buChar char="•"/>
            </a:pPr>
            <a:r>
              <a:rPr lang="en-US" sz="2400" dirty="0"/>
              <a:t>Still not found? Throw exception.</a:t>
            </a:r>
          </a:p>
        </p:txBody>
      </p:sp>
      <p:pic>
        <p:nvPicPr>
          <p:cNvPr id="4" name="Picture 3">
            <a:extLst>
              <a:ext uri="{FF2B5EF4-FFF2-40B4-BE49-F238E27FC236}">
                <a16:creationId xmlns:a16="http://schemas.microsoft.com/office/drawing/2014/main" id="{10ECDCA6-C236-4E69-9076-6FE5BD06EC9C}"/>
              </a:ext>
            </a:extLst>
          </p:cNvPr>
          <p:cNvPicPr>
            <a:picLocks noChangeAspect="1"/>
          </p:cNvPicPr>
          <p:nvPr/>
        </p:nvPicPr>
        <p:blipFill rotWithShape="1">
          <a:blip r:embed="rId2"/>
          <a:srcRect l="5816" t="3721" r="2391"/>
          <a:stretch/>
        </p:blipFill>
        <p:spPr>
          <a:xfrm>
            <a:off x="6853383" y="2724729"/>
            <a:ext cx="4622334" cy="2967592"/>
          </a:xfrm>
          <a:prstGeom prst="rect">
            <a:avLst/>
          </a:prstGeom>
          <a:ln w="57150">
            <a:solidFill>
              <a:schemeClr val="tx1"/>
            </a:solidFill>
          </a:ln>
        </p:spPr>
      </p:pic>
      <p:sp>
        <p:nvSpPr>
          <p:cNvPr id="7" name="Title 1">
            <a:extLst>
              <a:ext uri="{FF2B5EF4-FFF2-40B4-BE49-F238E27FC236}">
                <a16:creationId xmlns:a16="http://schemas.microsoft.com/office/drawing/2014/main" id="{B1AF78C9-828F-44AD-9B11-3AB78E616B89}"/>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Message Passing</a:t>
            </a:r>
          </a:p>
        </p:txBody>
      </p:sp>
      <p:cxnSp>
        <p:nvCxnSpPr>
          <p:cNvPr id="8" name="Straight Connector 7">
            <a:extLst>
              <a:ext uri="{FF2B5EF4-FFF2-40B4-BE49-F238E27FC236}">
                <a16:creationId xmlns:a16="http://schemas.microsoft.com/office/drawing/2014/main" id="{0B1CDFB9-B65A-42F5-B87E-09BC9FED2722}"/>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9E5EF83-53AA-43EF-9DB7-2EFFB3A691A2}"/>
              </a:ext>
            </a:extLst>
          </p:cNvPr>
          <p:cNvSpPr txBox="1"/>
          <p:nvPr/>
        </p:nvSpPr>
        <p:spPr>
          <a:xfrm>
            <a:off x="1005598" y="1780505"/>
            <a:ext cx="10180804" cy="461665"/>
          </a:xfrm>
          <a:prstGeom prst="rect">
            <a:avLst/>
          </a:prstGeom>
          <a:noFill/>
        </p:spPr>
        <p:txBody>
          <a:bodyPr wrap="square" rtlCol="0">
            <a:spAutoFit/>
          </a:bodyPr>
          <a:lstStyle/>
          <a:p>
            <a:pPr algn="ctr"/>
            <a:r>
              <a:rPr lang="en-US" sz="2400" dirty="0"/>
              <a:t>Passing a message to an object is semantically similar to invoking its methods:</a:t>
            </a:r>
          </a:p>
        </p:txBody>
      </p:sp>
    </p:spTree>
    <p:extLst>
      <p:ext uri="{BB962C8B-B14F-4D97-AF65-F5344CB8AC3E}">
        <p14:creationId xmlns:p14="http://schemas.microsoft.com/office/powerpoint/2010/main" val="409519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8AFF96-7DB4-4764-99A2-F4F25F6329C6}"/>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Message Passing</a:t>
            </a:r>
          </a:p>
        </p:txBody>
      </p:sp>
      <p:cxnSp>
        <p:nvCxnSpPr>
          <p:cNvPr id="5" name="Straight Connector 4">
            <a:extLst>
              <a:ext uri="{FF2B5EF4-FFF2-40B4-BE49-F238E27FC236}">
                <a16:creationId xmlns:a16="http://schemas.microsoft.com/office/drawing/2014/main" id="{30C623DB-FAAD-4501-AF84-E246E096FD6A}"/>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BBAB3AA-4CA1-4400-872D-53E869329E0E}"/>
              </a:ext>
            </a:extLst>
          </p:cNvPr>
          <p:cNvSpPr txBox="1"/>
          <p:nvPr/>
        </p:nvSpPr>
        <p:spPr>
          <a:xfrm>
            <a:off x="1814941" y="1855054"/>
            <a:ext cx="8562109" cy="461665"/>
          </a:xfrm>
          <a:prstGeom prst="rect">
            <a:avLst/>
          </a:prstGeom>
          <a:noFill/>
        </p:spPr>
        <p:txBody>
          <a:bodyPr wrap="square" rtlCol="0">
            <a:spAutoFit/>
          </a:bodyPr>
          <a:lstStyle/>
          <a:p>
            <a:pPr algn="ctr"/>
            <a:r>
              <a:rPr lang="en-US" sz="2400" dirty="0"/>
              <a:t>Message passing drives all computation in Smalltalk.</a:t>
            </a:r>
          </a:p>
        </p:txBody>
      </p:sp>
      <p:sp>
        <p:nvSpPr>
          <p:cNvPr id="7" name="TextBox 6">
            <a:extLst>
              <a:ext uri="{FF2B5EF4-FFF2-40B4-BE49-F238E27FC236}">
                <a16:creationId xmlns:a16="http://schemas.microsoft.com/office/drawing/2014/main" id="{B56E3312-688D-4E0F-83BD-E5519F74ED0C}"/>
              </a:ext>
            </a:extLst>
          </p:cNvPr>
          <p:cNvSpPr txBox="1"/>
          <p:nvPr/>
        </p:nvSpPr>
        <p:spPr>
          <a:xfrm>
            <a:off x="1814944" y="2628536"/>
            <a:ext cx="8562109" cy="830997"/>
          </a:xfrm>
          <a:prstGeom prst="rect">
            <a:avLst/>
          </a:prstGeom>
          <a:noFill/>
        </p:spPr>
        <p:txBody>
          <a:bodyPr wrap="square" rtlCol="0">
            <a:spAutoFit/>
          </a:bodyPr>
          <a:lstStyle/>
          <a:p>
            <a:pPr algn="ctr"/>
            <a:r>
              <a:rPr lang="en-US" sz="2400" dirty="0"/>
              <a:t>For every snippet of Smalltalk code we see, look at it in terms of message passing.</a:t>
            </a:r>
          </a:p>
        </p:txBody>
      </p:sp>
      <p:sp>
        <p:nvSpPr>
          <p:cNvPr id="8" name="TextBox 7">
            <a:extLst>
              <a:ext uri="{FF2B5EF4-FFF2-40B4-BE49-F238E27FC236}">
                <a16:creationId xmlns:a16="http://schemas.microsoft.com/office/drawing/2014/main" id="{3920F1E2-E7A3-48A6-BEF5-A4FD6A9A49E3}"/>
              </a:ext>
            </a:extLst>
          </p:cNvPr>
          <p:cNvSpPr txBox="1"/>
          <p:nvPr/>
        </p:nvSpPr>
        <p:spPr>
          <a:xfrm>
            <a:off x="1609435" y="3771350"/>
            <a:ext cx="8973125" cy="461665"/>
          </a:xfrm>
          <a:prstGeom prst="rect">
            <a:avLst/>
          </a:prstGeom>
          <a:noFill/>
        </p:spPr>
        <p:txBody>
          <a:bodyPr wrap="square" rtlCol="0">
            <a:spAutoFit/>
          </a:bodyPr>
          <a:lstStyle/>
          <a:p>
            <a:pPr algn="ctr"/>
            <a:r>
              <a:rPr lang="en-US" sz="2400" dirty="0"/>
              <a:t>What messages are being sent? What objects are they being sent to?</a:t>
            </a:r>
          </a:p>
        </p:txBody>
      </p:sp>
      <p:sp>
        <p:nvSpPr>
          <p:cNvPr id="9" name="TextBox 8">
            <a:extLst>
              <a:ext uri="{FF2B5EF4-FFF2-40B4-BE49-F238E27FC236}">
                <a16:creationId xmlns:a16="http://schemas.microsoft.com/office/drawing/2014/main" id="{BA399EAC-D050-41F8-8873-052430FBACAB}"/>
              </a:ext>
            </a:extLst>
          </p:cNvPr>
          <p:cNvSpPr txBox="1"/>
          <p:nvPr/>
        </p:nvSpPr>
        <p:spPr>
          <a:xfrm>
            <a:off x="1609434" y="4544832"/>
            <a:ext cx="8973125" cy="461665"/>
          </a:xfrm>
          <a:prstGeom prst="rect">
            <a:avLst/>
          </a:prstGeom>
          <a:noFill/>
        </p:spPr>
        <p:txBody>
          <a:bodyPr wrap="square" rtlCol="0">
            <a:spAutoFit/>
          </a:bodyPr>
          <a:lstStyle/>
          <a:p>
            <a:pPr algn="ctr"/>
            <a:r>
              <a:rPr lang="en-US" sz="2400" dirty="0"/>
              <a:t>Understand message passing, understand Smalltalk.</a:t>
            </a:r>
          </a:p>
        </p:txBody>
      </p:sp>
    </p:spTree>
    <p:extLst>
      <p:ext uri="{BB962C8B-B14F-4D97-AF65-F5344CB8AC3E}">
        <p14:creationId xmlns:p14="http://schemas.microsoft.com/office/powerpoint/2010/main" val="122721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691DD7-4961-477C-A3FD-E5CD3D281983}"/>
              </a:ext>
            </a:extLst>
          </p:cNvPr>
          <p:cNvPicPr>
            <a:picLocks noChangeAspect="1"/>
          </p:cNvPicPr>
          <p:nvPr/>
        </p:nvPicPr>
        <p:blipFill>
          <a:blip r:embed="rId2"/>
          <a:stretch>
            <a:fillRect/>
          </a:stretch>
        </p:blipFill>
        <p:spPr>
          <a:xfrm>
            <a:off x="1862137" y="366712"/>
            <a:ext cx="8467725" cy="6124575"/>
          </a:xfrm>
          <a:prstGeom prst="rect">
            <a:avLst/>
          </a:prstGeom>
        </p:spPr>
      </p:pic>
      <p:sp>
        <p:nvSpPr>
          <p:cNvPr id="5" name="Rectangle 4">
            <a:extLst>
              <a:ext uri="{FF2B5EF4-FFF2-40B4-BE49-F238E27FC236}">
                <a16:creationId xmlns:a16="http://schemas.microsoft.com/office/drawing/2014/main" id="{F95F287C-4738-4814-A9FC-D30C0A0268B6}"/>
              </a:ext>
            </a:extLst>
          </p:cNvPr>
          <p:cNvSpPr/>
          <p:nvPr/>
        </p:nvSpPr>
        <p:spPr>
          <a:xfrm rot="246153">
            <a:off x="9299204" y="458742"/>
            <a:ext cx="2589300" cy="461665"/>
          </a:xfrm>
          <a:prstGeom prst="rect">
            <a:avLst/>
          </a:prstGeom>
        </p:spPr>
        <p:txBody>
          <a:bodyPr wrap="none">
            <a:spAutoFit/>
          </a:bodyPr>
          <a:lstStyle/>
          <a:p>
            <a:pPr algn="ctr"/>
            <a:r>
              <a:rPr lang="en-US" sz="2400" b="1" dirty="0">
                <a:solidFill>
                  <a:schemeClr val="accent1"/>
                </a:solidFill>
              </a:rPr>
              <a:t>https://pharo.org/</a:t>
            </a:r>
          </a:p>
        </p:txBody>
      </p:sp>
    </p:spTree>
    <p:extLst>
      <p:ext uri="{BB962C8B-B14F-4D97-AF65-F5344CB8AC3E}">
        <p14:creationId xmlns:p14="http://schemas.microsoft.com/office/powerpoint/2010/main" val="34611604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F201DB-7C08-4E2B-8A4A-11C81B4AABB2}"/>
              </a:ext>
            </a:extLst>
          </p:cNvPr>
          <p:cNvSpPr/>
          <p:nvPr/>
        </p:nvSpPr>
        <p:spPr>
          <a:xfrm>
            <a:off x="1182254" y="2348820"/>
            <a:ext cx="10104582" cy="3785652"/>
          </a:xfrm>
          <a:prstGeom prst="rect">
            <a:avLst/>
          </a:prstGeom>
        </p:spPr>
        <p:txBody>
          <a:bodyPr wrap="square">
            <a:spAutoFit/>
          </a:bodyPr>
          <a:lstStyle/>
          <a:p>
            <a:pPr marL="342900" indent="-342900" fontAlgn="base">
              <a:buFont typeface="Arial" panose="020B0604020202020204" pitchFamily="34" charset="0"/>
              <a:buChar char="•"/>
            </a:pPr>
            <a:r>
              <a:rPr lang="en-CA" sz="2400" dirty="0" err="1">
                <a:solidFill>
                  <a:srgbClr val="111111"/>
                </a:solidFill>
              </a:rPr>
              <a:t>Pharo</a:t>
            </a:r>
            <a:r>
              <a:rPr lang="en-CA" sz="2400" dirty="0">
                <a:solidFill>
                  <a:srgbClr val="111111"/>
                </a:solidFill>
              </a:rPr>
              <a:t> is a GUI-based programming environment for the Smalltalk programming language. </a:t>
            </a:r>
          </a:p>
          <a:p>
            <a:pPr marL="342900" indent="-342900" fontAlgn="base">
              <a:buFont typeface="Arial" panose="020B0604020202020204" pitchFamily="34" charset="0"/>
              <a:buChar char="•"/>
            </a:pPr>
            <a:r>
              <a:rPr lang="en-CA" sz="2400" dirty="0">
                <a:solidFill>
                  <a:srgbClr val="111111"/>
                </a:solidFill>
              </a:rPr>
              <a:t>Smalltalk is based on a virtual machine, similar to Java, which interprets bytecode and makes it platform independent. </a:t>
            </a:r>
          </a:p>
          <a:p>
            <a:pPr marL="342900" indent="-342900" fontAlgn="base">
              <a:buFont typeface="Arial" panose="020B0604020202020204" pitchFamily="34" charset="0"/>
              <a:buChar char="•"/>
            </a:pPr>
            <a:r>
              <a:rPr lang="en-CA" sz="2400" dirty="0">
                <a:solidFill>
                  <a:srgbClr val="111111"/>
                </a:solidFill>
              </a:rPr>
              <a:t>One of the unique features of Smalltalk is that all development and changes are done in the Smalltalk environment itself. </a:t>
            </a:r>
          </a:p>
          <a:p>
            <a:pPr marL="342900" indent="-342900" fontAlgn="base">
              <a:buFont typeface="Arial" panose="020B0604020202020204" pitchFamily="34" charset="0"/>
              <a:buChar char="•"/>
            </a:pPr>
            <a:r>
              <a:rPr lang="en-CA" sz="2400" dirty="0">
                <a:solidFill>
                  <a:srgbClr val="111111"/>
                </a:solidFill>
              </a:rPr>
              <a:t>All classes (including their code) and objects (including their state) are stored inside an image that encapsulates the complete state of the system. </a:t>
            </a:r>
          </a:p>
          <a:p>
            <a:pPr marL="342900" indent="-342900" fontAlgn="base">
              <a:buFont typeface="Arial" panose="020B0604020202020204" pitchFamily="34" charset="0"/>
              <a:buChar char="•"/>
            </a:pPr>
            <a:r>
              <a:rPr lang="en-CA" sz="2400" dirty="0">
                <a:solidFill>
                  <a:srgbClr val="111111"/>
                </a:solidFill>
              </a:rPr>
              <a:t>When you save the image, close the VM, and then re-open it again, perhaps on another machine, everything will be exactly as you left it.</a:t>
            </a:r>
            <a:endParaRPr lang="en-CA" sz="2400" b="0" i="0" dirty="0">
              <a:solidFill>
                <a:srgbClr val="111111"/>
              </a:solidFill>
              <a:effectLst/>
            </a:endParaRPr>
          </a:p>
        </p:txBody>
      </p:sp>
      <p:pic>
        <p:nvPicPr>
          <p:cNvPr id="6" name="Picture 5">
            <a:extLst>
              <a:ext uri="{FF2B5EF4-FFF2-40B4-BE49-F238E27FC236}">
                <a16:creationId xmlns:a16="http://schemas.microsoft.com/office/drawing/2014/main" id="{5E4EC29D-BFA8-4B41-97D3-44C255B79064}"/>
              </a:ext>
            </a:extLst>
          </p:cNvPr>
          <p:cNvPicPr>
            <a:picLocks noChangeAspect="1"/>
          </p:cNvPicPr>
          <p:nvPr/>
        </p:nvPicPr>
        <p:blipFill rotWithShape="1">
          <a:blip r:embed="rId2"/>
          <a:srcRect b="73262"/>
          <a:stretch/>
        </p:blipFill>
        <p:spPr>
          <a:xfrm>
            <a:off x="1862137" y="366712"/>
            <a:ext cx="8467725" cy="1637579"/>
          </a:xfrm>
          <a:prstGeom prst="rect">
            <a:avLst/>
          </a:prstGeom>
        </p:spPr>
      </p:pic>
    </p:spTree>
    <p:extLst>
      <p:ext uri="{BB962C8B-B14F-4D97-AF65-F5344CB8AC3E}">
        <p14:creationId xmlns:p14="http://schemas.microsoft.com/office/powerpoint/2010/main" val="375490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1F8CD4-AF34-48B3-89F2-4196613B07BC}"/>
              </a:ext>
            </a:extLst>
          </p:cNvPr>
          <p:cNvPicPr>
            <a:picLocks noChangeAspect="1"/>
          </p:cNvPicPr>
          <p:nvPr/>
        </p:nvPicPr>
        <p:blipFill rotWithShape="1">
          <a:blip r:embed="rId2"/>
          <a:srcRect r="33226"/>
          <a:stretch/>
        </p:blipFill>
        <p:spPr>
          <a:xfrm>
            <a:off x="730409" y="0"/>
            <a:ext cx="4837839" cy="6858000"/>
          </a:xfrm>
          <a:prstGeom prst="rect">
            <a:avLst/>
          </a:prstGeom>
        </p:spPr>
      </p:pic>
      <p:sp>
        <p:nvSpPr>
          <p:cNvPr id="4" name="TextBox 3">
            <a:extLst>
              <a:ext uri="{FF2B5EF4-FFF2-40B4-BE49-F238E27FC236}">
                <a16:creationId xmlns:a16="http://schemas.microsoft.com/office/drawing/2014/main" id="{2BDE3181-5057-46D6-B8A8-A256D0D49A00}"/>
              </a:ext>
            </a:extLst>
          </p:cNvPr>
          <p:cNvSpPr txBox="1"/>
          <p:nvPr/>
        </p:nvSpPr>
        <p:spPr>
          <a:xfrm>
            <a:off x="6301643" y="1179986"/>
            <a:ext cx="5099455" cy="830997"/>
          </a:xfrm>
          <a:prstGeom prst="rect">
            <a:avLst/>
          </a:prstGeom>
          <a:noFill/>
        </p:spPr>
        <p:txBody>
          <a:bodyPr wrap="square" rtlCol="0">
            <a:spAutoFit/>
          </a:bodyPr>
          <a:lstStyle/>
          <a:p>
            <a:pPr algn="ctr"/>
            <a:r>
              <a:rPr lang="en-US" sz="2400" dirty="0"/>
              <a:t>By the way, there are many different Smalltalk implementations.</a:t>
            </a:r>
          </a:p>
        </p:txBody>
      </p:sp>
      <p:cxnSp>
        <p:nvCxnSpPr>
          <p:cNvPr id="9" name="Straight Arrow Connector 8">
            <a:extLst>
              <a:ext uri="{FF2B5EF4-FFF2-40B4-BE49-F238E27FC236}">
                <a16:creationId xmlns:a16="http://schemas.microsoft.com/office/drawing/2014/main" id="{5E2D993E-8B89-4A5B-82EF-E22A13A7F72D}"/>
              </a:ext>
            </a:extLst>
          </p:cNvPr>
          <p:cNvCxnSpPr>
            <a:cxnSpLocks/>
          </p:cNvCxnSpPr>
          <p:nvPr/>
        </p:nvCxnSpPr>
        <p:spPr>
          <a:xfrm flipH="1">
            <a:off x="4194476" y="4027505"/>
            <a:ext cx="2021596"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8A96A5C-058E-49C2-90B6-7E766074D0B7}"/>
              </a:ext>
            </a:extLst>
          </p:cNvPr>
          <p:cNvSpPr txBox="1"/>
          <p:nvPr/>
        </p:nvSpPr>
        <p:spPr>
          <a:xfrm>
            <a:off x="6216072" y="3809690"/>
            <a:ext cx="5270602" cy="1200329"/>
          </a:xfrm>
          <a:prstGeom prst="rect">
            <a:avLst/>
          </a:prstGeom>
          <a:noFill/>
        </p:spPr>
        <p:txBody>
          <a:bodyPr wrap="square" rtlCol="0">
            <a:spAutoFit/>
          </a:bodyPr>
          <a:lstStyle/>
          <a:p>
            <a:pPr algn="ctr"/>
            <a:r>
              <a:rPr lang="en-US" sz="2400" dirty="0"/>
              <a:t>When/if Googling for help, it’s useful to specify the specific implementation (</a:t>
            </a:r>
            <a:r>
              <a:rPr lang="en-US" sz="2400" dirty="0" err="1"/>
              <a:t>Pharo</a:t>
            </a:r>
            <a:r>
              <a:rPr lang="en-US" sz="2400" dirty="0"/>
              <a:t> for this course).</a:t>
            </a:r>
          </a:p>
        </p:txBody>
      </p:sp>
      <p:sp>
        <p:nvSpPr>
          <p:cNvPr id="6" name="TextBox 5">
            <a:extLst>
              <a:ext uri="{FF2B5EF4-FFF2-40B4-BE49-F238E27FC236}">
                <a16:creationId xmlns:a16="http://schemas.microsoft.com/office/drawing/2014/main" id="{8E824A7F-85DD-4F03-A84B-DAEAB10D2F02}"/>
              </a:ext>
            </a:extLst>
          </p:cNvPr>
          <p:cNvSpPr txBox="1"/>
          <p:nvPr/>
        </p:nvSpPr>
        <p:spPr>
          <a:xfrm>
            <a:off x="6030884" y="2310172"/>
            <a:ext cx="5640975" cy="1200329"/>
          </a:xfrm>
          <a:prstGeom prst="rect">
            <a:avLst/>
          </a:prstGeom>
          <a:noFill/>
        </p:spPr>
        <p:txBody>
          <a:bodyPr wrap="square" rtlCol="0">
            <a:spAutoFit/>
          </a:bodyPr>
          <a:lstStyle/>
          <a:p>
            <a:pPr algn="ctr"/>
            <a:r>
              <a:rPr lang="en-US" sz="2400" dirty="0"/>
              <a:t>They are all similar, but each may have subtle differences in their syntax and major differences in their class organization.</a:t>
            </a:r>
          </a:p>
        </p:txBody>
      </p:sp>
    </p:spTree>
    <p:extLst>
      <p:ext uri="{BB962C8B-B14F-4D97-AF65-F5344CB8AC3E}">
        <p14:creationId xmlns:p14="http://schemas.microsoft.com/office/powerpoint/2010/main" val="401245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righ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E7B7A45-F9E3-424A-B926-11BF3250DDD5}"/>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A3C0D2B-FB32-462E-9191-9CFDC7645160}"/>
              </a:ext>
            </a:extLst>
          </p:cNvPr>
          <p:cNvSpPr>
            <a:spLocks noGrp="1"/>
          </p:cNvSpPr>
          <p:nvPr>
            <p:ph type="title"/>
          </p:nvPr>
        </p:nvSpPr>
        <p:spPr>
          <a:xfrm>
            <a:off x="838200" y="8299"/>
            <a:ext cx="10515600" cy="1325563"/>
          </a:xfrm>
        </p:spPr>
        <p:txBody>
          <a:bodyPr>
            <a:normAutofit/>
          </a:bodyPr>
          <a:lstStyle/>
          <a:p>
            <a:pPr algn="ctr"/>
            <a:r>
              <a:rPr lang="en-US" sz="4000" b="1" dirty="0">
                <a:latin typeface="+mn-lt"/>
              </a:rPr>
              <a:t>D2L Course Content</a:t>
            </a:r>
            <a:endParaRPr lang="en-US" sz="2800" b="1" dirty="0">
              <a:latin typeface="+mn-lt"/>
            </a:endParaRPr>
          </a:p>
        </p:txBody>
      </p:sp>
      <p:pic>
        <p:nvPicPr>
          <p:cNvPr id="6" name="Picture 5">
            <a:extLst>
              <a:ext uri="{FF2B5EF4-FFF2-40B4-BE49-F238E27FC236}">
                <a16:creationId xmlns:a16="http://schemas.microsoft.com/office/drawing/2014/main" id="{F583DE6C-35EF-48E5-A4D2-1CA0FC897F0F}"/>
              </a:ext>
            </a:extLst>
          </p:cNvPr>
          <p:cNvPicPr>
            <a:picLocks noChangeAspect="1"/>
          </p:cNvPicPr>
          <p:nvPr/>
        </p:nvPicPr>
        <p:blipFill rotWithShape="1">
          <a:blip r:embed="rId2"/>
          <a:srcRect b="8484"/>
          <a:stretch/>
        </p:blipFill>
        <p:spPr>
          <a:xfrm>
            <a:off x="838200" y="1676158"/>
            <a:ext cx="10515600" cy="5181842"/>
          </a:xfrm>
          <a:prstGeom prst="rect">
            <a:avLst/>
          </a:prstGeom>
        </p:spPr>
      </p:pic>
      <p:sp>
        <p:nvSpPr>
          <p:cNvPr id="7" name="Rectangle: Rounded Corners 6">
            <a:extLst>
              <a:ext uri="{FF2B5EF4-FFF2-40B4-BE49-F238E27FC236}">
                <a16:creationId xmlns:a16="http://schemas.microsoft.com/office/drawing/2014/main" id="{F684D15D-21B7-433C-8DA1-C58F868B4FDB}"/>
              </a:ext>
            </a:extLst>
          </p:cNvPr>
          <p:cNvSpPr/>
          <p:nvPr/>
        </p:nvSpPr>
        <p:spPr>
          <a:xfrm>
            <a:off x="2260603" y="1811356"/>
            <a:ext cx="1184561" cy="372862"/>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55BD6E5-C8FA-478F-9F38-CBCA58899810}"/>
              </a:ext>
            </a:extLst>
          </p:cNvPr>
          <p:cNvSpPr/>
          <p:nvPr/>
        </p:nvSpPr>
        <p:spPr>
          <a:xfrm>
            <a:off x="1961162" y="3025004"/>
            <a:ext cx="1788802" cy="586415"/>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2DA0558-39C5-469B-9AA9-87181EA681E6}"/>
              </a:ext>
            </a:extLst>
          </p:cNvPr>
          <p:cNvCxnSpPr>
            <a:cxnSpLocks/>
            <a:stCxn id="8" idx="2"/>
          </p:cNvCxnSpPr>
          <p:nvPr/>
        </p:nvCxnSpPr>
        <p:spPr>
          <a:xfrm flipH="1">
            <a:off x="2170545" y="3611419"/>
            <a:ext cx="685018" cy="163483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17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DB60709-A4EC-410D-80E4-E1FBB4BD0975}"/>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err="1">
                <a:latin typeface="+mn-lt"/>
              </a:rPr>
              <a:t>Pharo</a:t>
            </a:r>
            <a:r>
              <a:rPr lang="en-US" sz="4000" b="1" dirty="0">
                <a:latin typeface="+mn-lt"/>
              </a:rPr>
              <a:t>: </a:t>
            </a:r>
            <a:r>
              <a:rPr lang="en-US" sz="4000" dirty="0">
                <a:latin typeface="+mn-lt"/>
              </a:rPr>
              <a:t>Smalltalk IDE</a:t>
            </a:r>
          </a:p>
        </p:txBody>
      </p:sp>
      <p:cxnSp>
        <p:nvCxnSpPr>
          <p:cNvPr id="5" name="Straight Connector 4">
            <a:extLst>
              <a:ext uri="{FF2B5EF4-FFF2-40B4-BE49-F238E27FC236}">
                <a16:creationId xmlns:a16="http://schemas.microsoft.com/office/drawing/2014/main" id="{688EAE09-B307-470C-A2CE-8CAF284AD975}"/>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1913079-376C-4893-8FAF-6621ED79734E}"/>
              </a:ext>
            </a:extLst>
          </p:cNvPr>
          <p:cNvPicPr>
            <a:picLocks noChangeAspect="1"/>
          </p:cNvPicPr>
          <p:nvPr/>
        </p:nvPicPr>
        <p:blipFill>
          <a:blip r:embed="rId2"/>
          <a:stretch>
            <a:fillRect/>
          </a:stretch>
        </p:blipFill>
        <p:spPr>
          <a:xfrm>
            <a:off x="1460789" y="1737735"/>
            <a:ext cx="8439150" cy="4638675"/>
          </a:xfrm>
          <a:prstGeom prst="rect">
            <a:avLst/>
          </a:prstGeom>
        </p:spPr>
      </p:pic>
      <p:sp>
        <p:nvSpPr>
          <p:cNvPr id="7" name="TextBox 6">
            <a:extLst>
              <a:ext uri="{FF2B5EF4-FFF2-40B4-BE49-F238E27FC236}">
                <a16:creationId xmlns:a16="http://schemas.microsoft.com/office/drawing/2014/main" id="{C0768330-F8CA-4B40-9F7B-054253D2C9DF}"/>
              </a:ext>
            </a:extLst>
          </p:cNvPr>
          <p:cNvSpPr txBox="1"/>
          <p:nvPr/>
        </p:nvSpPr>
        <p:spPr>
          <a:xfrm>
            <a:off x="6234547" y="3557435"/>
            <a:ext cx="4267200" cy="1938992"/>
          </a:xfrm>
          <a:prstGeom prst="rect">
            <a:avLst/>
          </a:prstGeom>
          <a:solidFill>
            <a:schemeClr val="bg1"/>
          </a:solidFill>
          <a:ln w="57150">
            <a:solidFill>
              <a:schemeClr val="accent1"/>
            </a:solidFill>
          </a:ln>
        </p:spPr>
        <p:txBody>
          <a:bodyPr wrap="square" rtlCol="0">
            <a:spAutoFit/>
          </a:bodyPr>
          <a:lstStyle/>
          <a:p>
            <a:r>
              <a:rPr lang="en-US" sz="2400" b="1" dirty="0" err="1"/>
              <a:t>Pharo</a:t>
            </a:r>
            <a:r>
              <a:rPr lang="en-US" sz="2400" b="1" dirty="0"/>
              <a:t> Launcher: </a:t>
            </a:r>
          </a:p>
          <a:p>
            <a:pPr marL="342900" indent="-342900">
              <a:buFont typeface="Arial" panose="020B0604020202020204" pitchFamily="34" charset="0"/>
              <a:buChar char="•"/>
            </a:pPr>
            <a:r>
              <a:rPr lang="en-US" sz="2400" dirty="0"/>
              <a:t>Pick a distribution, download it, launch it.</a:t>
            </a:r>
          </a:p>
          <a:p>
            <a:pPr marL="342900" indent="-342900">
              <a:buFont typeface="Arial" panose="020B0604020202020204" pitchFamily="34" charset="0"/>
              <a:buChar char="•"/>
            </a:pPr>
            <a:r>
              <a:rPr lang="en-US" sz="2400" dirty="0"/>
              <a:t>Everything we do in class will be in 8.0, 32-bit</a:t>
            </a:r>
          </a:p>
        </p:txBody>
      </p:sp>
    </p:spTree>
    <p:extLst>
      <p:ext uri="{BB962C8B-B14F-4D97-AF65-F5344CB8AC3E}">
        <p14:creationId xmlns:p14="http://schemas.microsoft.com/office/powerpoint/2010/main" val="230376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bg/>
                                          </p:spTgt>
                                        </p:tgtEl>
                                        <p:attrNameLst>
                                          <p:attrName>style.visibility</p:attrName>
                                        </p:attrNameLst>
                                      </p:cBhvr>
                                      <p:to>
                                        <p:strVal val="visible"/>
                                      </p:to>
                                    </p:set>
                                    <p:animEffect transition="in" filter="fade">
                                      <p:cBhvr>
                                        <p:cTn id="12" dur="500"/>
                                        <p:tgtEl>
                                          <p:spTgt spid="7">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fade">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5C67F8-BDD5-4AD0-B5C7-9C25C3D99716}"/>
              </a:ext>
            </a:extLst>
          </p:cNvPr>
          <p:cNvPicPr>
            <a:picLocks noChangeAspect="1"/>
          </p:cNvPicPr>
          <p:nvPr/>
        </p:nvPicPr>
        <p:blipFill>
          <a:blip r:embed="rId2"/>
          <a:stretch>
            <a:fillRect/>
          </a:stretch>
        </p:blipFill>
        <p:spPr>
          <a:xfrm>
            <a:off x="0" y="196804"/>
            <a:ext cx="12192000" cy="6464391"/>
          </a:xfrm>
          <a:prstGeom prst="rect">
            <a:avLst/>
          </a:prstGeom>
        </p:spPr>
      </p:pic>
      <p:sp>
        <p:nvSpPr>
          <p:cNvPr id="8" name="TextBox 7">
            <a:extLst>
              <a:ext uri="{FF2B5EF4-FFF2-40B4-BE49-F238E27FC236}">
                <a16:creationId xmlns:a16="http://schemas.microsoft.com/office/drawing/2014/main" id="{42063830-CCAA-41D6-B5A9-64945C9A64A1}"/>
              </a:ext>
            </a:extLst>
          </p:cNvPr>
          <p:cNvSpPr txBox="1"/>
          <p:nvPr/>
        </p:nvSpPr>
        <p:spPr>
          <a:xfrm>
            <a:off x="720436" y="1791777"/>
            <a:ext cx="3574471" cy="830997"/>
          </a:xfrm>
          <a:prstGeom prst="rect">
            <a:avLst/>
          </a:prstGeom>
          <a:solidFill>
            <a:schemeClr val="bg1"/>
          </a:solidFill>
          <a:ln w="57150">
            <a:solidFill>
              <a:schemeClr val="accent6"/>
            </a:solidFill>
          </a:ln>
        </p:spPr>
        <p:txBody>
          <a:bodyPr wrap="square" rtlCol="0">
            <a:spAutoFit/>
          </a:bodyPr>
          <a:lstStyle/>
          <a:p>
            <a:pPr algn="ctr"/>
            <a:r>
              <a:rPr lang="en-US" sz="2400" b="1" dirty="0"/>
              <a:t>Playground window:</a:t>
            </a:r>
            <a:r>
              <a:rPr lang="en-US" sz="2400" dirty="0"/>
              <a:t> </a:t>
            </a:r>
          </a:p>
          <a:p>
            <a:pPr algn="ctr"/>
            <a:r>
              <a:rPr lang="en-US" sz="2400" dirty="0"/>
              <a:t>Smalltalk code goes here</a:t>
            </a:r>
          </a:p>
        </p:txBody>
      </p:sp>
      <p:sp>
        <p:nvSpPr>
          <p:cNvPr id="9" name="TextBox 8">
            <a:extLst>
              <a:ext uri="{FF2B5EF4-FFF2-40B4-BE49-F238E27FC236}">
                <a16:creationId xmlns:a16="http://schemas.microsoft.com/office/drawing/2014/main" id="{6E91ADD1-60EA-4E04-93A8-3290AF3775F2}"/>
              </a:ext>
            </a:extLst>
          </p:cNvPr>
          <p:cNvSpPr txBox="1"/>
          <p:nvPr/>
        </p:nvSpPr>
        <p:spPr>
          <a:xfrm>
            <a:off x="720436" y="4595014"/>
            <a:ext cx="3574471" cy="830997"/>
          </a:xfrm>
          <a:prstGeom prst="rect">
            <a:avLst/>
          </a:prstGeom>
          <a:solidFill>
            <a:schemeClr val="bg1"/>
          </a:solidFill>
          <a:ln w="57150">
            <a:solidFill>
              <a:schemeClr val="accent2"/>
            </a:solidFill>
          </a:ln>
        </p:spPr>
        <p:txBody>
          <a:bodyPr wrap="square" rtlCol="0">
            <a:spAutoFit/>
          </a:bodyPr>
          <a:lstStyle/>
          <a:p>
            <a:pPr algn="ctr"/>
            <a:r>
              <a:rPr lang="en-US" sz="2400" b="1" dirty="0"/>
              <a:t>Transcript window:</a:t>
            </a:r>
            <a:r>
              <a:rPr lang="en-US" sz="2400" dirty="0"/>
              <a:t> </a:t>
            </a:r>
          </a:p>
          <a:p>
            <a:pPr algn="ctr"/>
            <a:r>
              <a:rPr lang="en-US" sz="2400" dirty="0"/>
              <a:t>Output is printed here</a:t>
            </a:r>
          </a:p>
        </p:txBody>
      </p:sp>
      <p:sp>
        <p:nvSpPr>
          <p:cNvPr id="10" name="TextBox 9">
            <a:extLst>
              <a:ext uri="{FF2B5EF4-FFF2-40B4-BE49-F238E27FC236}">
                <a16:creationId xmlns:a16="http://schemas.microsoft.com/office/drawing/2014/main" id="{88D1F396-4AF9-4CA4-B200-83D776A3F1A7}"/>
              </a:ext>
            </a:extLst>
          </p:cNvPr>
          <p:cNvSpPr txBox="1"/>
          <p:nvPr/>
        </p:nvSpPr>
        <p:spPr>
          <a:xfrm>
            <a:off x="7144326" y="1154469"/>
            <a:ext cx="4410365" cy="1938992"/>
          </a:xfrm>
          <a:prstGeom prst="rect">
            <a:avLst/>
          </a:prstGeom>
          <a:solidFill>
            <a:schemeClr val="bg1"/>
          </a:solidFill>
          <a:ln w="57150">
            <a:solidFill>
              <a:schemeClr val="accent1"/>
            </a:solidFill>
          </a:ln>
        </p:spPr>
        <p:txBody>
          <a:bodyPr wrap="square" rtlCol="0">
            <a:spAutoFit/>
          </a:bodyPr>
          <a:lstStyle/>
          <a:p>
            <a:r>
              <a:rPr lang="en-US" sz="2400" b="1" dirty="0"/>
              <a:t>Class browser:</a:t>
            </a:r>
            <a:r>
              <a:rPr lang="en-US" sz="2400" dirty="0"/>
              <a:t> </a:t>
            </a:r>
          </a:p>
          <a:p>
            <a:pPr marL="342900" indent="-342900">
              <a:buFont typeface="Arial" panose="020B0604020202020204" pitchFamily="34" charset="0"/>
              <a:buChar char="•"/>
            </a:pPr>
            <a:r>
              <a:rPr lang="en-US" sz="2400" dirty="0"/>
              <a:t>Here we can browse the entire Smalltalk class hierarchy</a:t>
            </a:r>
          </a:p>
          <a:p>
            <a:pPr marL="342900" indent="-342900">
              <a:buFont typeface="Arial" panose="020B0604020202020204" pitchFamily="34" charset="0"/>
              <a:buChar char="•"/>
            </a:pPr>
            <a:r>
              <a:rPr lang="en-US" sz="2400" dirty="0"/>
              <a:t>We can also add and edit our own custom classes here</a:t>
            </a:r>
          </a:p>
        </p:txBody>
      </p:sp>
      <p:sp>
        <p:nvSpPr>
          <p:cNvPr id="11" name="TextBox 10">
            <a:extLst>
              <a:ext uri="{FF2B5EF4-FFF2-40B4-BE49-F238E27FC236}">
                <a16:creationId xmlns:a16="http://schemas.microsoft.com/office/drawing/2014/main" id="{CC78A657-056E-44DF-86E7-3AF4A83A537F}"/>
              </a:ext>
            </a:extLst>
          </p:cNvPr>
          <p:cNvSpPr txBox="1"/>
          <p:nvPr/>
        </p:nvSpPr>
        <p:spPr>
          <a:xfrm>
            <a:off x="7523017" y="4595014"/>
            <a:ext cx="4031674" cy="830997"/>
          </a:xfrm>
          <a:prstGeom prst="rect">
            <a:avLst/>
          </a:prstGeom>
          <a:solidFill>
            <a:schemeClr val="bg1"/>
          </a:solidFill>
          <a:ln w="57150">
            <a:solidFill>
              <a:schemeClr val="accent1"/>
            </a:solidFill>
          </a:ln>
        </p:spPr>
        <p:txBody>
          <a:bodyPr wrap="square" rtlCol="0">
            <a:spAutoFit/>
          </a:bodyPr>
          <a:lstStyle/>
          <a:p>
            <a:pPr algn="ctr"/>
            <a:r>
              <a:rPr lang="en-US" sz="2400" dirty="0"/>
              <a:t>Class implementation can be viewed and modified here</a:t>
            </a:r>
          </a:p>
        </p:txBody>
      </p:sp>
    </p:spTree>
    <p:extLst>
      <p:ext uri="{BB962C8B-B14F-4D97-AF65-F5344CB8AC3E}">
        <p14:creationId xmlns:p14="http://schemas.microsoft.com/office/powerpoint/2010/main" val="169741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bg/>
                                          </p:spTgt>
                                        </p:tgtEl>
                                        <p:attrNameLst>
                                          <p:attrName>style.visibility</p:attrName>
                                        </p:attrNameLst>
                                      </p:cBhvr>
                                      <p:to>
                                        <p:strVal val="visible"/>
                                      </p:to>
                                    </p:set>
                                    <p:animEffect transition="in" filter="fade">
                                      <p:cBhvr>
                                        <p:cTn id="17" dur="500"/>
                                        <p:tgtEl>
                                          <p:spTgt spid="10">
                                            <p:bg/>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animEffect transition="in" filter="fade">
                                      <p:cBhvr>
                                        <p:cTn id="27" dur="500"/>
                                        <p:tgtEl>
                                          <p:spTgt spid="10">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2" end="2"/>
                                            </p:txEl>
                                          </p:spTgt>
                                        </p:tgtEl>
                                        <p:attrNameLst>
                                          <p:attrName>style.visibility</p:attrName>
                                        </p:attrNameLst>
                                      </p:cBhvr>
                                      <p:to>
                                        <p:strVal val="visible"/>
                                      </p:to>
                                    </p:set>
                                    <p:animEffect transition="in" filter="fade">
                                      <p:cBhvr>
                                        <p:cTn id="32" dur="500"/>
                                        <p:tgtEl>
                                          <p:spTgt spid="10">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build="p" animBg="1"/>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23A961A-5D0E-4E66-A932-3CB7C6F2CB3C}"/>
              </a:ext>
            </a:extLst>
          </p:cNvPr>
          <p:cNvPicPr>
            <a:picLocks noChangeAspect="1"/>
          </p:cNvPicPr>
          <p:nvPr/>
        </p:nvPicPr>
        <p:blipFill>
          <a:blip r:embed="rId2"/>
          <a:stretch>
            <a:fillRect/>
          </a:stretch>
        </p:blipFill>
        <p:spPr>
          <a:xfrm>
            <a:off x="1033462" y="1581228"/>
            <a:ext cx="10125075" cy="5067300"/>
          </a:xfrm>
          <a:prstGeom prst="rect">
            <a:avLst/>
          </a:prstGeom>
        </p:spPr>
      </p:pic>
      <p:sp>
        <p:nvSpPr>
          <p:cNvPr id="4" name="Title 1">
            <a:extLst>
              <a:ext uri="{FF2B5EF4-FFF2-40B4-BE49-F238E27FC236}">
                <a16:creationId xmlns:a16="http://schemas.microsoft.com/office/drawing/2014/main" id="{2120DB1B-CBEE-4A5B-A485-3D63BF9CF88F}"/>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err="1">
                <a:latin typeface="+mn-lt"/>
              </a:rPr>
              <a:t>Pharo</a:t>
            </a:r>
            <a:r>
              <a:rPr lang="en-US" sz="4000" b="1" dirty="0">
                <a:latin typeface="+mn-lt"/>
              </a:rPr>
              <a:t>: </a:t>
            </a:r>
            <a:r>
              <a:rPr lang="en-US" sz="4000" dirty="0">
                <a:latin typeface="+mn-lt"/>
              </a:rPr>
              <a:t>Smalltalk IDE</a:t>
            </a:r>
          </a:p>
        </p:txBody>
      </p:sp>
      <p:cxnSp>
        <p:nvCxnSpPr>
          <p:cNvPr id="5" name="Straight Connector 4">
            <a:extLst>
              <a:ext uri="{FF2B5EF4-FFF2-40B4-BE49-F238E27FC236}">
                <a16:creationId xmlns:a16="http://schemas.microsoft.com/office/drawing/2014/main" id="{5A8A2360-1619-43FB-949A-1DF19461B9EF}"/>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C9FF1EA-6C72-4054-866B-9E0CE05BAE9E}"/>
              </a:ext>
            </a:extLst>
          </p:cNvPr>
          <p:cNvSpPr txBox="1"/>
          <p:nvPr/>
        </p:nvSpPr>
        <p:spPr>
          <a:xfrm>
            <a:off x="3299692" y="3893358"/>
            <a:ext cx="5364018" cy="830997"/>
          </a:xfrm>
          <a:prstGeom prst="rect">
            <a:avLst/>
          </a:prstGeom>
          <a:solidFill>
            <a:schemeClr val="bg1"/>
          </a:solidFill>
          <a:ln w="57150">
            <a:solidFill>
              <a:schemeClr val="accent6"/>
            </a:solidFill>
          </a:ln>
        </p:spPr>
        <p:txBody>
          <a:bodyPr wrap="square" rtlCol="0">
            <a:spAutoFit/>
          </a:bodyPr>
          <a:lstStyle/>
          <a:p>
            <a:pPr algn="ctr"/>
            <a:r>
              <a:rPr lang="en-US" sz="2400" dirty="0"/>
              <a:t>We’ll typically keep the class browser collapsed for our in-class examples</a:t>
            </a:r>
          </a:p>
        </p:txBody>
      </p:sp>
    </p:spTree>
    <p:extLst>
      <p:ext uri="{BB962C8B-B14F-4D97-AF65-F5344CB8AC3E}">
        <p14:creationId xmlns:p14="http://schemas.microsoft.com/office/powerpoint/2010/main" val="58810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4657D6-B0BB-4911-BD88-244C08E4246B}"/>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Hello, World!</a:t>
            </a:r>
            <a:endParaRPr lang="en-US" sz="4000" dirty="0">
              <a:latin typeface="+mn-lt"/>
            </a:endParaRPr>
          </a:p>
        </p:txBody>
      </p:sp>
      <p:cxnSp>
        <p:nvCxnSpPr>
          <p:cNvPr id="5" name="Straight Connector 4">
            <a:extLst>
              <a:ext uri="{FF2B5EF4-FFF2-40B4-BE49-F238E27FC236}">
                <a16:creationId xmlns:a16="http://schemas.microsoft.com/office/drawing/2014/main" id="{10B50997-5542-44E3-9333-9F46B15FCEA0}"/>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1B7D110-2455-44BB-8C53-0461913FA9A2}"/>
              </a:ext>
            </a:extLst>
          </p:cNvPr>
          <p:cNvPicPr>
            <a:picLocks noChangeAspect="1"/>
          </p:cNvPicPr>
          <p:nvPr/>
        </p:nvPicPr>
        <p:blipFill>
          <a:blip r:embed="rId2"/>
          <a:stretch>
            <a:fillRect/>
          </a:stretch>
        </p:blipFill>
        <p:spPr>
          <a:xfrm>
            <a:off x="1033462" y="1578839"/>
            <a:ext cx="10125075" cy="5067300"/>
          </a:xfrm>
          <a:prstGeom prst="rect">
            <a:avLst/>
          </a:prstGeom>
        </p:spPr>
      </p:pic>
      <p:sp>
        <p:nvSpPr>
          <p:cNvPr id="8" name="Rectangle 7">
            <a:extLst>
              <a:ext uri="{FF2B5EF4-FFF2-40B4-BE49-F238E27FC236}">
                <a16:creationId xmlns:a16="http://schemas.microsoft.com/office/drawing/2014/main" id="{375024F1-763F-479D-BD1C-9AE9D8FE6803}"/>
              </a:ext>
            </a:extLst>
          </p:cNvPr>
          <p:cNvSpPr/>
          <p:nvPr/>
        </p:nvSpPr>
        <p:spPr>
          <a:xfrm>
            <a:off x="6188364" y="2050473"/>
            <a:ext cx="4970173" cy="43226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C3BE823-D72E-403C-AD7B-7A575957D0B0}"/>
              </a:ext>
            </a:extLst>
          </p:cNvPr>
          <p:cNvPicPr>
            <a:picLocks noChangeAspect="1"/>
          </p:cNvPicPr>
          <p:nvPr/>
        </p:nvPicPr>
        <p:blipFill>
          <a:blip r:embed="rId3"/>
          <a:stretch>
            <a:fillRect/>
          </a:stretch>
        </p:blipFill>
        <p:spPr>
          <a:xfrm>
            <a:off x="489324" y="3033713"/>
            <a:ext cx="7101812" cy="1889264"/>
          </a:xfrm>
          <a:prstGeom prst="rect">
            <a:avLst/>
          </a:prstGeom>
          <a:ln w="57150">
            <a:solidFill>
              <a:schemeClr val="accent6"/>
            </a:solidFill>
          </a:ln>
        </p:spPr>
      </p:pic>
      <p:sp>
        <p:nvSpPr>
          <p:cNvPr id="9" name="Rectangle 8">
            <a:extLst>
              <a:ext uri="{FF2B5EF4-FFF2-40B4-BE49-F238E27FC236}">
                <a16:creationId xmlns:a16="http://schemas.microsoft.com/office/drawing/2014/main" id="{8D69CDAC-9E64-4A32-88ED-7315E83B509C}"/>
              </a:ext>
            </a:extLst>
          </p:cNvPr>
          <p:cNvSpPr/>
          <p:nvPr/>
        </p:nvSpPr>
        <p:spPr>
          <a:xfrm>
            <a:off x="782784" y="3796579"/>
            <a:ext cx="2018145" cy="51680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1068A9E-B368-48FD-8AC0-AD168DED8EF3}"/>
              </a:ext>
            </a:extLst>
          </p:cNvPr>
          <p:cNvSpPr txBox="1"/>
          <p:nvPr/>
        </p:nvSpPr>
        <p:spPr>
          <a:xfrm>
            <a:off x="1300919" y="5228567"/>
            <a:ext cx="9590160" cy="830997"/>
          </a:xfrm>
          <a:prstGeom prst="rect">
            <a:avLst/>
          </a:prstGeom>
          <a:solidFill>
            <a:schemeClr val="bg1"/>
          </a:solidFill>
          <a:ln w="57150">
            <a:solidFill>
              <a:schemeClr val="accent1"/>
            </a:solidFill>
          </a:ln>
        </p:spPr>
        <p:txBody>
          <a:bodyPr wrap="square" rtlCol="0">
            <a:spAutoFit/>
          </a:bodyPr>
          <a:lstStyle/>
          <a:p>
            <a:pPr marL="285750" indent="-285750">
              <a:buFont typeface="Arial" panose="020B0604020202020204" pitchFamily="34" charset="0"/>
              <a:buChar char="•"/>
            </a:pPr>
            <a:r>
              <a:rPr lang="en-US" sz="2400" dirty="0"/>
              <a:t>We are passing the </a:t>
            </a:r>
            <a:r>
              <a:rPr lang="en-US" sz="2400" b="1" dirty="0">
                <a:latin typeface="Consolas" panose="020B0609020204030204" pitchFamily="49" charset="0"/>
              </a:rPr>
              <a:t>show:</a:t>
            </a:r>
            <a:r>
              <a:rPr lang="en-US" sz="2400" dirty="0"/>
              <a:t> message to the </a:t>
            </a:r>
            <a:r>
              <a:rPr lang="en-US" sz="2400" b="1" dirty="0">
                <a:latin typeface="Consolas" panose="020B0609020204030204" pitchFamily="49" charset="0"/>
              </a:rPr>
              <a:t>Transcript</a:t>
            </a:r>
            <a:r>
              <a:rPr lang="en-US" sz="2400" dirty="0"/>
              <a:t> object.</a:t>
            </a:r>
          </a:p>
          <a:p>
            <a:pPr marL="285750" indent="-285750">
              <a:buFont typeface="Arial" panose="020B0604020202020204" pitchFamily="34" charset="0"/>
              <a:buChar char="•"/>
            </a:pPr>
            <a:r>
              <a:rPr lang="en-US" sz="2400" dirty="0"/>
              <a:t>This message includes one argument, a string literal </a:t>
            </a:r>
            <a:r>
              <a:rPr lang="en-US" sz="2400" b="1" dirty="0">
                <a:latin typeface="Consolas" panose="020B0609020204030204" pitchFamily="49" charset="0"/>
              </a:rPr>
              <a:t>‘Hello, World!’</a:t>
            </a:r>
          </a:p>
        </p:txBody>
      </p:sp>
    </p:spTree>
    <p:extLst>
      <p:ext uri="{BB962C8B-B14F-4D97-AF65-F5344CB8AC3E}">
        <p14:creationId xmlns:p14="http://schemas.microsoft.com/office/powerpoint/2010/main" val="23084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2000"/>
                                        <p:tgtEl>
                                          <p:spTgt spid="9"/>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bg/>
                                          </p:spTgt>
                                        </p:tgtEl>
                                        <p:attrNameLst>
                                          <p:attrName>style.visibility</p:attrName>
                                        </p:attrNameLst>
                                      </p:cBhvr>
                                      <p:to>
                                        <p:strVal val="visible"/>
                                      </p:to>
                                    </p:set>
                                    <p:animEffect transition="in" filter="fade">
                                      <p:cBhvr>
                                        <p:cTn id="20" dur="500"/>
                                        <p:tgtEl>
                                          <p:spTgt spid="10">
                                            <p:bg/>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500"/>
                                        <p:tgtEl>
                                          <p:spTgt spid="10">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animEffect transition="in" filter="fade">
                                      <p:cBhvr>
                                        <p:cTn id="30"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build="p"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0D9FA-EBC7-4BD6-B7A5-CDAF2CE0A2C1}"/>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Transcript show:</a:t>
            </a:r>
            <a:endParaRPr lang="en-US" sz="4000" dirty="0">
              <a:latin typeface="+mn-lt"/>
            </a:endParaRPr>
          </a:p>
        </p:txBody>
      </p:sp>
      <p:cxnSp>
        <p:nvCxnSpPr>
          <p:cNvPr id="5" name="Straight Connector 4">
            <a:extLst>
              <a:ext uri="{FF2B5EF4-FFF2-40B4-BE49-F238E27FC236}">
                <a16:creationId xmlns:a16="http://schemas.microsoft.com/office/drawing/2014/main" id="{72664EDF-644D-417A-9987-3514B316D84B}"/>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D0DD409-E8B5-48B4-8331-EFAC46FEF94E}"/>
              </a:ext>
            </a:extLst>
          </p:cNvPr>
          <p:cNvPicPr>
            <a:picLocks noChangeAspect="1"/>
          </p:cNvPicPr>
          <p:nvPr/>
        </p:nvPicPr>
        <p:blipFill>
          <a:blip r:embed="rId2"/>
          <a:stretch>
            <a:fillRect/>
          </a:stretch>
        </p:blipFill>
        <p:spPr>
          <a:xfrm>
            <a:off x="1033462" y="1582448"/>
            <a:ext cx="10125075" cy="5133975"/>
          </a:xfrm>
          <a:prstGeom prst="rect">
            <a:avLst/>
          </a:prstGeom>
        </p:spPr>
      </p:pic>
      <p:sp>
        <p:nvSpPr>
          <p:cNvPr id="7" name="Oval 6">
            <a:extLst>
              <a:ext uri="{FF2B5EF4-FFF2-40B4-BE49-F238E27FC236}">
                <a16:creationId xmlns:a16="http://schemas.microsoft.com/office/drawing/2014/main" id="{4649C916-EB1D-4C4F-8540-4318407B24DB}"/>
              </a:ext>
            </a:extLst>
          </p:cNvPr>
          <p:cNvSpPr/>
          <p:nvPr/>
        </p:nvSpPr>
        <p:spPr>
          <a:xfrm>
            <a:off x="948656" y="2770491"/>
            <a:ext cx="2592279" cy="435006"/>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9CA32AB-ED16-43C8-813E-CE02402AAFD8}"/>
              </a:ext>
            </a:extLst>
          </p:cNvPr>
          <p:cNvSpPr/>
          <p:nvPr/>
        </p:nvSpPr>
        <p:spPr>
          <a:xfrm>
            <a:off x="3461317" y="2389447"/>
            <a:ext cx="2592279" cy="435006"/>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8A6DE02-39BE-4C7F-8778-DC4AEA746F1F}"/>
              </a:ext>
            </a:extLst>
          </p:cNvPr>
          <p:cNvSpPr/>
          <p:nvPr/>
        </p:nvSpPr>
        <p:spPr>
          <a:xfrm>
            <a:off x="8437197" y="3342196"/>
            <a:ext cx="946951" cy="435006"/>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B083C18-2E25-415A-9348-68BCF862C721}"/>
              </a:ext>
            </a:extLst>
          </p:cNvPr>
          <p:cNvCxnSpPr>
            <a:cxnSpLocks/>
            <a:stCxn id="9" idx="3"/>
          </p:cNvCxnSpPr>
          <p:nvPr/>
        </p:nvCxnSpPr>
        <p:spPr>
          <a:xfrm flipH="1">
            <a:off x="5430982" y="3713497"/>
            <a:ext cx="3144893" cy="156205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25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righ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00D9FA-EBC7-4BD6-B7A5-CDAF2CE0A2C1}"/>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Transcript show:</a:t>
            </a:r>
            <a:endParaRPr lang="en-US" sz="4000" dirty="0">
              <a:latin typeface="+mn-lt"/>
            </a:endParaRPr>
          </a:p>
        </p:txBody>
      </p:sp>
      <p:cxnSp>
        <p:nvCxnSpPr>
          <p:cNvPr id="5" name="Straight Connector 4">
            <a:extLst>
              <a:ext uri="{FF2B5EF4-FFF2-40B4-BE49-F238E27FC236}">
                <a16:creationId xmlns:a16="http://schemas.microsoft.com/office/drawing/2014/main" id="{72664EDF-644D-417A-9987-3514B316D84B}"/>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BFF6AC6-D6F7-4E05-B062-5A8A03A6CAAF}"/>
              </a:ext>
            </a:extLst>
          </p:cNvPr>
          <p:cNvPicPr>
            <a:picLocks noChangeAspect="1"/>
          </p:cNvPicPr>
          <p:nvPr/>
        </p:nvPicPr>
        <p:blipFill>
          <a:blip r:embed="rId2"/>
          <a:stretch>
            <a:fillRect/>
          </a:stretch>
        </p:blipFill>
        <p:spPr>
          <a:xfrm>
            <a:off x="962623" y="2137137"/>
            <a:ext cx="10266753" cy="2676088"/>
          </a:xfrm>
          <a:prstGeom prst="rect">
            <a:avLst/>
          </a:prstGeom>
        </p:spPr>
      </p:pic>
      <p:sp>
        <p:nvSpPr>
          <p:cNvPr id="3" name="TextBox 2">
            <a:extLst>
              <a:ext uri="{FF2B5EF4-FFF2-40B4-BE49-F238E27FC236}">
                <a16:creationId xmlns:a16="http://schemas.microsoft.com/office/drawing/2014/main" id="{DC1BD0D5-129E-4DCB-9A35-405EB5E6A280}"/>
              </a:ext>
            </a:extLst>
          </p:cNvPr>
          <p:cNvSpPr txBox="1"/>
          <p:nvPr/>
        </p:nvSpPr>
        <p:spPr>
          <a:xfrm>
            <a:off x="554183" y="5255489"/>
            <a:ext cx="3048000" cy="461665"/>
          </a:xfrm>
          <a:prstGeom prst="rect">
            <a:avLst/>
          </a:prstGeom>
          <a:noFill/>
          <a:ln w="57150">
            <a:solidFill>
              <a:schemeClr val="accent1"/>
            </a:solidFill>
          </a:ln>
        </p:spPr>
        <p:txBody>
          <a:bodyPr wrap="square" rtlCol="0">
            <a:spAutoFit/>
          </a:bodyPr>
          <a:lstStyle/>
          <a:p>
            <a:pPr algn="ctr"/>
            <a:r>
              <a:rPr lang="en-US" sz="2400" dirty="0"/>
              <a:t>Same as </a:t>
            </a:r>
            <a:r>
              <a:rPr lang="en-US" sz="2400" b="1" dirty="0">
                <a:solidFill>
                  <a:schemeClr val="accent1"/>
                </a:solidFill>
                <a:latin typeface="Consolas" panose="020B0609020204030204" pitchFamily="49" charset="0"/>
              </a:rPr>
              <a:t>this</a:t>
            </a:r>
            <a:r>
              <a:rPr lang="en-US" sz="2400" dirty="0"/>
              <a:t> in Java</a:t>
            </a:r>
          </a:p>
        </p:txBody>
      </p:sp>
      <p:cxnSp>
        <p:nvCxnSpPr>
          <p:cNvPr id="14" name="Straight Arrow Connector 13">
            <a:extLst>
              <a:ext uri="{FF2B5EF4-FFF2-40B4-BE49-F238E27FC236}">
                <a16:creationId xmlns:a16="http://schemas.microsoft.com/office/drawing/2014/main" id="{42A503DC-4AAD-44D6-B85D-59E7D5610A7A}"/>
              </a:ext>
            </a:extLst>
          </p:cNvPr>
          <p:cNvCxnSpPr/>
          <p:nvPr/>
        </p:nvCxnSpPr>
        <p:spPr>
          <a:xfrm flipV="1">
            <a:off x="1366982" y="3620653"/>
            <a:ext cx="341745" cy="163483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58CE0909-A881-489C-8575-33025C3F604D}"/>
              </a:ext>
            </a:extLst>
          </p:cNvPr>
          <p:cNvSpPr/>
          <p:nvPr/>
        </p:nvSpPr>
        <p:spPr>
          <a:xfrm>
            <a:off x="968295" y="2208160"/>
            <a:ext cx="2190541" cy="488272"/>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25F30B0-79B1-492B-AED2-3CC96D1539DC}"/>
              </a:ext>
            </a:extLst>
          </p:cNvPr>
          <p:cNvSpPr txBox="1"/>
          <p:nvPr/>
        </p:nvSpPr>
        <p:spPr>
          <a:xfrm>
            <a:off x="991163" y="1765896"/>
            <a:ext cx="4144255" cy="461665"/>
          </a:xfrm>
          <a:prstGeom prst="rect">
            <a:avLst/>
          </a:prstGeom>
          <a:solidFill>
            <a:schemeClr val="bg1"/>
          </a:solidFill>
          <a:ln w="76200">
            <a:solidFill>
              <a:schemeClr val="accent6"/>
            </a:solidFill>
          </a:ln>
        </p:spPr>
        <p:txBody>
          <a:bodyPr wrap="square" rtlCol="0">
            <a:spAutoFit/>
          </a:bodyPr>
          <a:lstStyle/>
          <a:p>
            <a:pPr algn="ctr"/>
            <a:r>
              <a:rPr lang="en-US" sz="2400" dirty="0"/>
              <a:t>Method name and parameter</a:t>
            </a:r>
          </a:p>
        </p:txBody>
      </p:sp>
    </p:spTree>
    <p:extLst>
      <p:ext uri="{BB962C8B-B14F-4D97-AF65-F5344CB8AC3E}">
        <p14:creationId xmlns:p14="http://schemas.microsoft.com/office/powerpoint/2010/main" val="178783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heel(1)">
                                      <p:cBhvr>
                                        <p:cTn id="17" dur="2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79F2-9921-4239-98D4-3711C7E96F09}"/>
              </a:ext>
            </a:extLst>
          </p:cNvPr>
          <p:cNvSpPr>
            <a:spLocks noGrp="1"/>
          </p:cNvSpPr>
          <p:nvPr>
            <p:ph type="title"/>
          </p:nvPr>
        </p:nvSpPr>
        <p:spPr>
          <a:xfrm>
            <a:off x="838200" y="889258"/>
            <a:ext cx="10515600" cy="726683"/>
          </a:xfrm>
        </p:spPr>
        <p:txBody>
          <a:bodyPr>
            <a:noAutofit/>
          </a:bodyPr>
          <a:lstStyle/>
          <a:p>
            <a:pPr algn="ctr"/>
            <a:r>
              <a:rPr lang="en-US" sz="4000" b="1" dirty="0">
                <a:latin typeface="+mn-lt"/>
              </a:rPr>
              <a:t>Nifty </a:t>
            </a:r>
            <a:r>
              <a:rPr lang="en-US" sz="4000" b="1" dirty="0" err="1">
                <a:latin typeface="+mn-lt"/>
              </a:rPr>
              <a:t>Pharo</a:t>
            </a:r>
            <a:r>
              <a:rPr lang="en-US" sz="4000" b="1" dirty="0">
                <a:latin typeface="+mn-lt"/>
              </a:rPr>
              <a:t> Reference:</a:t>
            </a:r>
          </a:p>
        </p:txBody>
      </p:sp>
      <p:sp>
        <p:nvSpPr>
          <p:cNvPr id="4" name="TextBox 3">
            <a:extLst>
              <a:ext uri="{FF2B5EF4-FFF2-40B4-BE49-F238E27FC236}">
                <a16:creationId xmlns:a16="http://schemas.microsoft.com/office/drawing/2014/main" id="{DC87671A-8196-4BD1-852B-E0A321C23D5F}"/>
              </a:ext>
            </a:extLst>
          </p:cNvPr>
          <p:cNvSpPr txBox="1"/>
          <p:nvPr/>
        </p:nvSpPr>
        <p:spPr>
          <a:xfrm>
            <a:off x="346230" y="3790837"/>
            <a:ext cx="11718524" cy="646331"/>
          </a:xfrm>
          <a:prstGeom prst="rect">
            <a:avLst/>
          </a:prstGeom>
          <a:noFill/>
        </p:spPr>
        <p:txBody>
          <a:bodyPr wrap="square" rtlCol="0">
            <a:spAutoFit/>
          </a:bodyPr>
          <a:lstStyle/>
          <a:p>
            <a:pPr algn="ctr"/>
            <a:r>
              <a:rPr lang="en-US" sz="3600" b="1" dirty="0">
                <a:solidFill>
                  <a:schemeClr val="accent1"/>
                </a:solidFill>
              </a:rPr>
              <a:t>http://squeak.org/documentation/terse_guide/</a:t>
            </a:r>
          </a:p>
        </p:txBody>
      </p:sp>
      <p:sp>
        <p:nvSpPr>
          <p:cNvPr id="3" name="Rectangle 2">
            <a:extLst>
              <a:ext uri="{FF2B5EF4-FFF2-40B4-BE49-F238E27FC236}">
                <a16:creationId xmlns:a16="http://schemas.microsoft.com/office/drawing/2014/main" id="{0BAEA07C-6DFD-442E-B417-F4812C5D5A7F}"/>
              </a:ext>
            </a:extLst>
          </p:cNvPr>
          <p:cNvSpPr/>
          <p:nvPr/>
        </p:nvSpPr>
        <p:spPr>
          <a:xfrm>
            <a:off x="1089373" y="1746291"/>
            <a:ext cx="10013254" cy="646331"/>
          </a:xfrm>
          <a:prstGeom prst="rect">
            <a:avLst/>
          </a:prstGeom>
        </p:spPr>
        <p:txBody>
          <a:bodyPr wrap="none">
            <a:spAutoFit/>
          </a:bodyPr>
          <a:lstStyle/>
          <a:p>
            <a:r>
              <a:rPr lang="en-US" sz="3600" b="1" dirty="0">
                <a:solidFill>
                  <a:schemeClr val="accent1"/>
                </a:solidFill>
              </a:rPr>
              <a:t>http://files.pharo.org/media/pharoCheatSheet.pdf</a:t>
            </a:r>
          </a:p>
        </p:txBody>
      </p:sp>
      <p:sp>
        <p:nvSpPr>
          <p:cNvPr id="5" name="Title 1">
            <a:extLst>
              <a:ext uri="{FF2B5EF4-FFF2-40B4-BE49-F238E27FC236}">
                <a16:creationId xmlns:a16="http://schemas.microsoft.com/office/drawing/2014/main" id="{FF5D9C6B-F8C7-4CDE-8A68-1A76223684F7}"/>
              </a:ext>
            </a:extLst>
          </p:cNvPr>
          <p:cNvSpPr txBox="1">
            <a:spLocks/>
          </p:cNvSpPr>
          <p:nvPr/>
        </p:nvSpPr>
        <p:spPr>
          <a:xfrm>
            <a:off x="838200" y="2951315"/>
            <a:ext cx="10515600" cy="8194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mn-lt"/>
              </a:rPr>
              <a:t>Nifty Squeak Reference:</a:t>
            </a:r>
          </a:p>
        </p:txBody>
      </p:sp>
      <p:sp>
        <p:nvSpPr>
          <p:cNvPr id="6" name="TextBox 5">
            <a:extLst>
              <a:ext uri="{FF2B5EF4-FFF2-40B4-BE49-F238E27FC236}">
                <a16:creationId xmlns:a16="http://schemas.microsoft.com/office/drawing/2014/main" id="{AEEB49DB-2F51-4782-A39A-4062FA48768E}"/>
              </a:ext>
            </a:extLst>
          </p:cNvPr>
          <p:cNvSpPr txBox="1"/>
          <p:nvPr/>
        </p:nvSpPr>
        <p:spPr>
          <a:xfrm>
            <a:off x="2272146" y="4755180"/>
            <a:ext cx="8118764"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Squeak is a different Smalltalk implementation.</a:t>
            </a:r>
          </a:p>
          <a:p>
            <a:pPr marL="342900" indent="-342900">
              <a:buFont typeface="Arial" panose="020B0604020202020204" pitchFamily="34" charset="0"/>
              <a:buChar char="•"/>
            </a:pPr>
            <a:r>
              <a:rPr lang="en-US" sz="2400" dirty="0"/>
              <a:t>Most of the syntax is the same, and this terse guide is very conveniently laid out as a reference to use while coding.</a:t>
            </a:r>
          </a:p>
        </p:txBody>
      </p:sp>
    </p:spTree>
    <p:extLst>
      <p:ext uri="{BB962C8B-B14F-4D97-AF65-F5344CB8AC3E}">
        <p14:creationId xmlns:p14="http://schemas.microsoft.com/office/powerpoint/2010/main" val="383918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486A09-8838-46A4-85F5-3CBA8B8E03FC}"/>
              </a:ext>
            </a:extLst>
          </p:cNvPr>
          <p:cNvPicPr>
            <a:picLocks noChangeAspect="1"/>
          </p:cNvPicPr>
          <p:nvPr/>
        </p:nvPicPr>
        <p:blipFill>
          <a:blip r:embed="rId2"/>
          <a:stretch>
            <a:fillRect/>
          </a:stretch>
        </p:blipFill>
        <p:spPr>
          <a:xfrm>
            <a:off x="2646106" y="0"/>
            <a:ext cx="6367127" cy="6858000"/>
          </a:xfrm>
          <a:prstGeom prst="rect">
            <a:avLst/>
          </a:prstGeom>
        </p:spPr>
      </p:pic>
    </p:spTree>
    <p:extLst>
      <p:ext uri="{BB962C8B-B14F-4D97-AF65-F5344CB8AC3E}">
        <p14:creationId xmlns:p14="http://schemas.microsoft.com/office/powerpoint/2010/main" val="34780132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E33DE00-FF38-4254-B905-1D8256BC181E}"/>
              </a:ext>
            </a:extLst>
          </p:cNvPr>
          <p:cNvPicPr>
            <a:picLocks noChangeAspect="1"/>
          </p:cNvPicPr>
          <p:nvPr/>
        </p:nvPicPr>
        <p:blipFill rotWithShape="1">
          <a:blip r:embed="rId2"/>
          <a:srcRect b="43508"/>
          <a:stretch/>
        </p:blipFill>
        <p:spPr>
          <a:xfrm>
            <a:off x="838200" y="3650512"/>
            <a:ext cx="10515600" cy="3207488"/>
          </a:xfrm>
          <a:prstGeom prst="rect">
            <a:avLst/>
          </a:prstGeom>
        </p:spPr>
      </p:pic>
      <p:sp>
        <p:nvSpPr>
          <p:cNvPr id="3" name="TextBox 2">
            <a:extLst>
              <a:ext uri="{FF2B5EF4-FFF2-40B4-BE49-F238E27FC236}">
                <a16:creationId xmlns:a16="http://schemas.microsoft.com/office/drawing/2014/main" id="{8C411A8D-417E-4B2A-8C5A-36CD88085EAE}"/>
              </a:ext>
            </a:extLst>
          </p:cNvPr>
          <p:cNvSpPr txBox="1"/>
          <p:nvPr/>
        </p:nvSpPr>
        <p:spPr>
          <a:xfrm>
            <a:off x="1537316" y="1607324"/>
            <a:ext cx="9117367" cy="830997"/>
          </a:xfrm>
          <a:prstGeom prst="rect">
            <a:avLst/>
          </a:prstGeom>
          <a:noFill/>
        </p:spPr>
        <p:txBody>
          <a:bodyPr wrap="square" rtlCol="0">
            <a:spAutoFit/>
          </a:bodyPr>
          <a:lstStyle/>
          <a:p>
            <a:r>
              <a:rPr lang="en-US" sz="2400" b="1" u="sng" dirty="0"/>
              <a:t>Extremely minimalist:</a:t>
            </a:r>
          </a:p>
          <a:p>
            <a:pPr marL="342900" indent="-342900">
              <a:buFont typeface="Arial" panose="020B0604020202020204" pitchFamily="34" charset="0"/>
              <a:buChar char="•"/>
            </a:pPr>
            <a:r>
              <a:rPr lang="en-US" sz="2400" dirty="0"/>
              <a:t>Smalltalk syntax famously fits on a postcard</a:t>
            </a:r>
          </a:p>
        </p:txBody>
      </p:sp>
      <p:sp>
        <p:nvSpPr>
          <p:cNvPr id="4" name="TextBox 3">
            <a:extLst>
              <a:ext uri="{FF2B5EF4-FFF2-40B4-BE49-F238E27FC236}">
                <a16:creationId xmlns:a16="http://schemas.microsoft.com/office/drawing/2014/main" id="{62B92D89-5181-4B4D-8008-1F55D9D1D031}"/>
              </a:ext>
            </a:extLst>
          </p:cNvPr>
          <p:cNvSpPr txBox="1"/>
          <p:nvPr/>
        </p:nvSpPr>
        <p:spPr>
          <a:xfrm>
            <a:off x="1537316" y="2450364"/>
            <a:ext cx="9117367" cy="830997"/>
          </a:xfrm>
          <a:prstGeom prst="rect">
            <a:avLst/>
          </a:prstGeom>
          <a:noFill/>
        </p:spPr>
        <p:txBody>
          <a:bodyPr wrap="square" rtlCol="0">
            <a:spAutoFit/>
          </a:bodyPr>
          <a:lstStyle/>
          <a:p>
            <a:r>
              <a:rPr lang="en-US" sz="2400" b="1" u="sng" dirty="0"/>
              <a:t>Literals:</a:t>
            </a:r>
          </a:p>
          <a:p>
            <a:pPr marL="342900" indent="-342900">
              <a:buFont typeface="Arial" panose="020B0604020202020204" pitchFamily="34" charset="0"/>
              <a:buChar char="•"/>
            </a:pPr>
            <a:r>
              <a:rPr lang="en-US" sz="2400" dirty="0">
                <a:latin typeface="Consolas" panose="020B0609020204030204" pitchFamily="49" charset="0"/>
              </a:rPr>
              <a:t>42, -42, 123.45, 1.2345e2, 2r10010010, 16rA000</a:t>
            </a:r>
          </a:p>
        </p:txBody>
      </p:sp>
      <p:sp>
        <p:nvSpPr>
          <p:cNvPr id="5" name="TextBox 4">
            <a:extLst>
              <a:ext uri="{FF2B5EF4-FFF2-40B4-BE49-F238E27FC236}">
                <a16:creationId xmlns:a16="http://schemas.microsoft.com/office/drawing/2014/main" id="{B70A863D-7DB5-46EE-9008-9F7359BEB2EF}"/>
              </a:ext>
            </a:extLst>
          </p:cNvPr>
          <p:cNvSpPr txBox="1"/>
          <p:nvPr/>
        </p:nvSpPr>
        <p:spPr>
          <a:xfrm>
            <a:off x="3773865" y="2377201"/>
            <a:ext cx="2628902" cy="461665"/>
          </a:xfrm>
          <a:prstGeom prst="rect">
            <a:avLst/>
          </a:prstGeom>
          <a:noFill/>
        </p:spPr>
        <p:txBody>
          <a:bodyPr wrap="square" rtlCol="0">
            <a:spAutoFit/>
          </a:bodyPr>
          <a:lstStyle/>
          <a:p>
            <a:pPr algn="r"/>
            <a:r>
              <a:rPr lang="en-US" sz="2400" b="1" dirty="0">
                <a:solidFill>
                  <a:schemeClr val="accent1"/>
                </a:solidFill>
              </a:rPr>
              <a:t>Scientific notation</a:t>
            </a:r>
          </a:p>
        </p:txBody>
      </p:sp>
      <p:sp>
        <p:nvSpPr>
          <p:cNvPr id="6" name="TextBox 5">
            <a:extLst>
              <a:ext uri="{FF2B5EF4-FFF2-40B4-BE49-F238E27FC236}">
                <a16:creationId xmlns:a16="http://schemas.microsoft.com/office/drawing/2014/main" id="{13BE864F-B6EF-4858-9412-4222953A8D21}"/>
              </a:ext>
            </a:extLst>
          </p:cNvPr>
          <p:cNvSpPr txBox="1"/>
          <p:nvPr/>
        </p:nvSpPr>
        <p:spPr>
          <a:xfrm>
            <a:off x="6536385" y="2394298"/>
            <a:ext cx="1590581" cy="461665"/>
          </a:xfrm>
          <a:prstGeom prst="rect">
            <a:avLst/>
          </a:prstGeom>
          <a:noFill/>
        </p:spPr>
        <p:txBody>
          <a:bodyPr wrap="square" rtlCol="0">
            <a:spAutoFit/>
          </a:bodyPr>
          <a:lstStyle/>
          <a:p>
            <a:pPr algn="ctr"/>
            <a:r>
              <a:rPr lang="en-US" sz="2400" b="1" dirty="0">
                <a:solidFill>
                  <a:srgbClr val="C00000"/>
                </a:solidFill>
              </a:rPr>
              <a:t>Binary</a:t>
            </a:r>
          </a:p>
        </p:txBody>
      </p:sp>
      <p:sp>
        <p:nvSpPr>
          <p:cNvPr id="7" name="TextBox 6">
            <a:extLst>
              <a:ext uri="{FF2B5EF4-FFF2-40B4-BE49-F238E27FC236}">
                <a16:creationId xmlns:a16="http://schemas.microsoft.com/office/drawing/2014/main" id="{7F57F2FD-C694-4AE9-894B-7757138C761C}"/>
              </a:ext>
            </a:extLst>
          </p:cNvPr>
          <p:cNvSpPr txBox="1"/>
          <p:nvPr/>
        </p:nvSpPr>
        <p:spPr>
          <a:xfrm>
            <a:off x="8163911" y="2366590"/>
            <a:ext cx="2093651" cy="461665"/>
          </a:xfrm>
          <a:prstGeom prst="rect">
            <a:avLst/>
          </a:prstGeom>
          <a:noFill/>
        </p:spPr>
        <p:txBody>
          <a:bodyPr wrap="square" rtlCol="0">
            <a:spAutoFit/>
          </a:bodyPr>
          <a:lstStyle/>
          <a:p>
            <a:pPr algn="ctr"/>
            <a:r>
              <a:rPr lang="en-US" sz="2400" b="1" dirty="0">
                <a:solidFill>
                  <a:schemeClr val="accent6"/>
                </a:solidFill>
              </a:rPr>
              <a:t>Hexadecimal</a:t>
            </a:r>
          </a:p>
        </p:txBody>
      </p:sp>
      <p:sp>
        <p:nvSpPr>
          <p:cNvPr id="8" name="Rectangle: Rounded Corners 7">
            <a:extLst>
              <a:ext uri="{FF2B5EF4-FFF2-40B4-BE49-F238E27FC236}">
                <a16:creationId xmlns:a16="http://schemas.microsoft.com/office/drawing/2014/main" id="{EE54DBD4-7A6D-443C-BC8A-EF564A8A2372}"/>
              </a:ext>
            </a:extLst>
          </p:cNvPr>
          <p:cNvSpPr/>
          <p:nvPr/>
        </p:nvSpPr>
        <p:spPr>
          <a:xfrm>
            <a:off x="4747490" y="2826880"/>
            <a:ext cx="1530275" cy="461665"/>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9" name="Rectangle: Rounded Corners 8">
            <a:extLst>
              <a:ext uri="{FF2B5EF4-FFF2-40B4-BE49-F238E27FC236}">
                <a16:creationId xmlns:a16="http://schemas.microsoft.com/office/drawing/2014/main" id="{BB47B54B-E7A7-454D-A126-4568FF2CD053}"/>
              </a:ext>
            </a:extLst>
          </p:cNvPr>
          <p:cNvSpPr/>
          <p:nvPr/>
        </p:nvSpPr>
        <p:spPr>
          <a:xfrm>
            <a:off x="6428508" y="2826880"/>
            <a:ext cx="1854120" cy="461665"/>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Rectangle: Rounded Corners 9">
            <a:extLst>
              <a:ext uri="{FF2B5EF4-FFF2-40B4-BE49-F238E27FC236}">
                <a16:creationId xmlns:a16="http://schemas.microsoft.com/office/drawing/2014/main" id="{3E7B9A57-691A-42B1-A268-BF92E4E67F94}"/>
              </a:ext>
            </a:extLst>
          </p:cNvPr>
          <p:cNvSpPr/>
          <p:nvPr/>
        </p:nvSpPr>
        <p:spPr>
          <a:xfrm>
            <a:off x="8441035" y="2826880"/>
            <a:ext cx="1386271" cy="461665"/>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Rectangle: Rounded Corners 12">
            <a:extLst>
              <a:ext uri="{FF2B5EF4-FFF2-40B4-BE49-F238E27FC236}">
                <a16:creationId xmlns:a16="http://schemas.microsoft.com/office/drawing/2014/main" id="{E391D388-9100-4A7E-9CF0-B8AD2472E21D}"/>
              </a:ext>
            </a:extLst>
          </p:cNvPr>
          <p:cNvSpPr/>
          <p:nvPr/>
        </p:nvSpPr>
        <p:spPr>
          <a:xfrm>
            <a:off x="1260630" y="5592934"/>
            <a:ext cx="2645545" cy="408371"/>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C3FC7CC-1E25-4305-A134-47D78D59FCB3}"/>
              </a:ext>
            </a:extLst>
          </p:cNvPr>
          <p:cNvSpPr txBox="1"/>
          <p:nvPr/>
        </p:nvSpPr>
        <p:spPr>
          <a:xfrm>
            <a:off x="4277739" y="5401140"/>
            <a:ext cx="5878129" cy="1200329"/>
          </a:xfrm>
          <a:prstGeom prst="rect">
            <a:avLst/>
          </a:prstGeom>
          <a:solidFill>
            <a:schemeClr val="bg1"/>
          </a:solidFill>
          <a:ln w="76200">
            <a:solidFill>
              <a:schemeClr val="accent6"/>
            </a:solidFill>
          </a:ln>
        </p:spPr>
        <p:txBody>
          <a:bodyPr wrap="square" rtlCol="0">
            <a:spAutoFit/>
          </a:bodyPr>
          <a:lstStyle/>
          <a:p>
            <a:pPr marL="285750" indent="-285750">
              <a:buFont typeface="Arial" panose="020B0604020202020204" pitchFamily="34" charset="0"/>
              <a:buChar char="•"/>
            </a:pPr>
            <a:r>
              <a:rPr lang="en-US" sz="2400" dirty="0"/>
              <a:t>Semi-colon allows us to </a:t>
            </a:r>
            <a:r>
              <a:rPr lang="en-US" sz="2400" i="1" dirty="0"/>
              <a:t>cascade</a:t>
            </a:r>
            <a:r>
              <a:rPr lang="en-US" sz="2400" dirty="0"/>
              <a:t> multiple messages to </a:t>
            </a:r>
            <a:r>
              <a:rPr lang="en-US" sz="2400" b="1" dirty="0"/>
              <a:t>Transcript</a:t>
            </a:r>
          </a:p>
          <a:p>
            <a:pPr marL="285750" indent="-285750">
              <a:buFont typeface="Arial" panose="020B0604020202020204" pitchFamily="34" charset="0"/>
              <a:buChar char="•"/>
            </a:pPr>
            <a:r>
              <a:rPr lang="en-US" sz="2400" b="1" dirty="0" err="1">
                <a:latin typeface="Consolas" panose="020B0609020204030204" pitchFamily="49" charset="0"/>
              </a:rPr>
              <a:t>cr</a:t>
            </a:r>
            <a:r>
              <a:rPr lang="en-US" sz="2400" dirty="0"/>
              <a:t> is the code for carriage return (newline)</a:t>
            </a:r>
          </a:p>
        </p:txBody>
      </p:sp>
      <p:sp>
        <p:nvSpPr>
          <p:cNvPr id="15" name="Oval 14">
            <a:extLst>
              <a:ext uri="{FF2B5EF4-FFF2-40B4-BE49-F238E27FC236}">
                <a16:creationId xmlns:a16="http://schemas.microsoft.com/office/drawing/2014/main" id="{E1DE49FC-300A-4883-B713-0627E775E9AA}"/>
              </a:ext>
            </a:extLst>
          </p:cNvPr>
          <p:cNvSpPr/>
          <p:nvPr/>
        </p:nvSpPr>
        <p:spPr>
          <a:xfrm>
            <a:off x="2228295" y="4809285"/>
            <a:ext cx="355107" cy="355107"/>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94D5F25-CACE-4A33-9CC2-EA861099CF71}"/>
              </a:ext>
            </a:extLst>
          </p:cNvPr>
          <p:cNvSpPr txBox="1"/>
          <p:nvPr/>
        </p:nvSpPr>
        <p:spPr>
          <a:xfrm>
            <a:off x="1731928" y="4333379"/>
            <a:ext cx="4696579" cy="461665"/>
          </a:xfrm>
          <a:prstGeom prst="rect">
            <a:avLst/>
          </a:prstGeom>
          <a:solidFill>
            <a:schemeClr val="bg1"/>
          </a:solidFill>
          <a:ln w="76200">
            <a:solidFill>
              <a:schemeClr val="accent1"/>
            </a:solidFill>
          </a:ln>
        </p:spPr>
        <p:txBody>
          <a:bodyPr wrap="square" rtlCol="0">
            <a:spAutoFit/>
          </a:bodyPr>
          <a:lstStyle/>
          <a:p>
            <a:pPr algn="ctr"/>
            <a:r>
              <a:rPr lang="en-US" sz="2400" dirty="0"/>
              <a:t>Dot separates Smalltalk statements</a:t>
            </a:r>
          </a:p>
        </p:txBody>
      </p:sp>
      <p:sp>
        <p:nvSpPr>
          <p:cNvPr id="17" name="Title 1">
            <a:extLst>
              <a:ext uri="{FF2B5EF4-FFF2-40B4-BE49-F238E27FC236}">
                <a16:creationId xmlns:a16="http://schemas.microsoft.com/office/drawing/2014/main" id="{5BB83659-6595-442D-940F-6DEF7095D577}"/>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Smalltalk Syntax</a:t>
            </a:r>
            <a:endParaRPr lang="en-US" sz="4000" dirty="0">
              <a:latin typeface="+mn-lt"/>
            </a:endParaRPr>
          </a:p>
        </p:txBody>
      </p:sp>
      <p:cxnSp>
        <p:nvCxnSpPr>
          <p:cNvPr id="18" name="Straight Connector 17">
            <a:extLst>
              <a:ext uri="{FF2B5EF4-FFF2-40B4-BE49-F238E27FC236}">
                <a16:creationId xmlns:a16="http://schemas.microsoft.com/office/drawing/2014/main" id="{3D5DEC64-4C62-45A7-BA64-87394C0BC4BE}"/>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00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heel(1)">
                                      <p:cBhvr>
                                        <p:cTn id="56" dur="20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4">
                                            <p:bg/>
                                          </p:spTgt>
                                        </p:tgtEl>
                                        <p:attrNameLst>
                                          <p:attrName>style.visibility</p:attrName>
                                        </p:attrNameLst>
                                      </p:cBhvr>
                                      <p:to>
                                        <p:strVal val="visible"/>
                                      </p:to>
                                    </p:set>
                                    <p:animEffect transition="in" filter="fade">
                                      <p:cBhvr>
                                        <p:cTn id="61" dur="500"/>
                                        <p:tgtEl>
                                          <p:spTgt spid="14">
                                            <p:bg/>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Effect transition="in" filter="fade">
                                      <p:cBhvr>
                                        <p:cTn id="66" dur="500"/>
                                        <p:tgtEl>
                                          <p:spTgt spid="14">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4">
                                            <p:txEl>
                                              <p:pRg st="1" end="1"/>
                                            </p:txEl>
                                          </p:spTgt>
                                        </p:tgtEl>
                                        <p:attrNameLst>
                                          <p:attrName>style.visibility</p:attrName>
                                        </p:attrNameLst>
                                      </p:cBhvr>
                                      <p:to>
                                        <p:strVal val="visible"/>
                                      </p:to>
                                    </p:set>
                                    <p:animEffect transition="in" filter="fade">
                                      <p:cBhvr>
                                        <p:cTn id="71" dur="500"/>
                                        <p:tgtEl>
                                          <p:spTgt spid="1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1" presetClass="entr" presetSubtype="1"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heel(1)">
                                      <p:cBhvr>
                                        <p:cTn id="76" dur="20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fade">
                                      <p:cBhvr>
                                        <p:cTn id="8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p:bldP spid="6" grpId="0"/>
      <p:bldP spid="7" grpId="0"/>
      <p:bldP spid="8" grpId="0" animBg="1"/>
      <p:bldP spid="9" grpId="0" animBg="1"/>
      <p:bldP spid="10" grpId="0" animBg="1"/>
      <p:bldP spid="13" grpId="0" animBg="1"/>
      <p:bldP spid="14" grpId="0" build="p" animBg="1"/>
      <p:bldP spid="15" grpId="0" animBg="1"/>
      <p:bldP spid="1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411A8D-417E-4B2A-8C5A-36CD88085EAE}"/>
              </a:ext>
            </a:extLst>
          </p:cNvPr>
          <p:cNvSpPr txBox="1"/>
          <p:nvPr/>
        </p:nvSpPr>
        <p:spPr>
          <a:xfrm>
            <a:off x="1537316" y="1607324"/>
            <a:ext cx="9117367" cy="830997"/>
          </a:xfrm>
          <a:prstGeom prst="rect">
            <a:avLst/>
          </a:prstGeom>
          <a:noFill/>
        </p:spPr>
        <p:txBody>
          <a:bodyPr wrap="square" rtlCol="0">
            <a:spAutoFit/>
          </a:bodyPr>
          <a:lstStyle/>
          <a:p>
            <a:r>
              <a:rPr lang="en-US" sz="2400" b="1" u="sng" dirty="0"/>
              <a:t>Extremely minimalist:</a:t>
            </a:r>
          </a:p>
          <a:p>
            <a:pPr marL="342900" indent="-342900">
              <a:buFont typeface="Arial" panose="020B0604020202020204" pitchFamily="34" charset="0"/>
              <a:buChar char="•"/>
            </a:pPr>
            <a:r>
              <a:rPr lang="en-US" sz="2400" dirty="0"/>
              <a:t>Smalltalk syntax famously fits on a postcard</a:t>
            </a:r>
          </a:p>
        </p:txBody>
      </p:sp>
      <p:sp>
        <p:nvSpPr>
          <p:cNvPr id="4" name="TextBox 3">
            <a:extLst>
              <a:ext uri="{FF2B5EF4-FFF2-40B4-BE49-F238E27FC236}">
                <a16:creationId xmlns:a16="http://schemas.microsoft.com/office/drawing/2014/main" id="{62B92D89-5181-4B4D-8008-1F55D9D1D031}"/>
              </a:ext>
            </a:extLst>
          </p:cNvPr>
          <p:cNvSpPr txBox="1"/>
          <p:nvPr/>
        </p:nvSpPr>
        <p:spPr>
          <a:xfrm>
            <a:off x="1537316" y="2450364"/>
            <a:ext cx="9117367" cy="2308324"/>
          </a:xfrm>
          <a:prstGeom prst="rect">
            <a:avLst/>
          </a:prstGeom>
          <a:noFill/>
        </p:spPr>
        <p:txBody>
          <a:bodyPr wrap="square" rtlCol="0">
            <a:spAutoFit/>
          </a:bodyPr>
          <a:lstStyle/>
          <a:p>
            <a:r>
              <a:rPr lang="en-US" sz="2400" b="1" u="sng" dirty="0"/>
              <a:t>Literals:</a:t>
            </a:r>
          </a:p>
          <a:p>
            <a:pPr marL="342900" indent="-342900">
              <a:buFont typeface="Arial" panose="020B0604020202020204" pitchFamily="34" charset="0"/>
              <a:buChar char="•"/>
            </a:pPr>
            <a:r>
              <a:rPr lang="en-US" sz="2400" dirty="0">
                <a:latin typeface="Consolas" panose="020B0609020204030204" pitchFamily="49" charset="0"/>
              </a:rPr>
              <a:t>42, -42, 123.45, 1.2345e2, 2r10010010, 16rA000</a:t>
            </a:r>
          </a:p>
          <a:p>
            <a:pPr marL="342900" indent="-342900">
              <a:buFont typeface="Arial" panose="020B0604020202020204" pitchFamily="34" charset="0"/>
              <a:buChar char="•"/>
            </a:pPr>
            <a:r>
              <a:rPr lang="en-US" sz="2400" dirty="0"/>
              <a:t>Characters – denoted by a $ (rather than single quotes)</a:t>
            </a:r>
          </a:p>
          <a:p>
            <a:pPr marL="800100" lvl="1" indent="-342900">
              <a:buFont typeface="Courier New" panose="02070309020205020404" pitchFamily="49" charset="0"/>
              <a:buChar char="o"/>
            </a:pPr>
            <a:r>
              <a:rPr lang="en-US" sz="2400" dirty="0">
                <a:latin typeface="Consolas" panose="020B0609020204030204" pitchFamily="49" charset="0"/>
              </a:rPr>
              <a:t>$A, $8, $?</a:t>
            </a:r>
          </a:p>
          <a:p>
            <a:pPr marL="342900" indent="-342900">
              <a:buFont typeface="Arial" panose="020B0604020202020204" pitchFamily="34" charset="0"/>
              <a:buChar char="•"/>
            </a:pPr>
            <a:r>
              <a:rPr lang="en-US" sz="2400" dirty="0"/>
              <a:t>Strings – denoted with single quotes:</a:t>
            </a:r>
          </a:p>
          <a:p>
            <a:pPr marL="800100" lvl="1" indent="-342900">
              <a:buFont typeface="Courier New" panose="02070309020205020404" pitchFamily="49" charset="0"/>
              <a:buChar char="o"/>
            </a:pPr>
            <a:r>
              <a:rPr lang="en-US" sz="2400" dirty="0">
                <a:latin typeface="Consolas" panose="020B0609020204030204" pitchFamily="49" charset="0"/>
              </a:rPr>
              <a:t>‘Hello, World!’</a:t>
            </a:r>
          </a:p>
        </p:txBody>
      </p:sp>
      <p:sp>
        <p:nvSpPr>
          <p:cNvPr id="17" name="Title 1">
            <a:extLst>
              <a:ext uri="{FF2B5EF4-FFF2-40B4-BE49-F238E27FC236}">
                <a16:creationId xmlns:a16="http://schemas.microsoft.com/office/drawing/2014/main" id="{5BB83659-6595-442D-940F-6DEF7095D577}"/>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Smalltalk Syntax</a:t>
            </a:r>
            <a:endParaRPr lang="en-US" sz="4000" dirty="0">
              <a:latin typeface="+mn-lt"/>
            </a:endParaRPr>
          </a:p>
        </p:txBody>
      </p:sp>
      <p:cxnSp>
        <p:nvCxnSpPr>
          <p:cNvPr id="18" name="Straight Connector 17">
            <a:extLst>
              <a:ext uri="{FF2B5EF4-FFF2-40B4-BE49-F238E27FC236}">
                <a16:creationId xmlns:a16="http://schemas.microsoft.com/office/drawing/2014/main" id="{3D5DEC64-4C62-45A7-BA64-87394C0BC4BE}"/>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493BC83-EE81-4981-A553-2F195CE16BF7}"/>
              </a:ext>
            </a:extLst>
          </p:cNvPr>
          <p:cNvSpPr txBox="1"/>
          <p:nvPr/>
        </p:nvSpPr>
        <p:spPr>
          <a:xfrm>
            <a:off x="1537316" y="4770731"/>
            <a:ext cx="7244673" cy="830997"/>
          </a:xfrm>
          <a:prstGeom prst="rect">
            <a:avLst/>
          </a:prstGeom>
          <a:noFill/>
        </p:spPr>
        <p:txBody>
          <a:bodyPr wrap="square" rtlCol="0">
            <a:spAutoFit/>
          </a:bodyPr>
          <a:lstStyle/>
          <a:p>
            <a:r>
              <a:rPr lang="en-US" sz="2400" b="1" u="sng" dirty="0"/>
              <a:t>Comments are enclosed in quotes: </a:t>
            </a:r>
          </a:p>
          <a:p>
            <a:pPr marL="342900" indent="-342900">
              <a:buFont typeface="Arial" panose="020B0604020202020204" pitchFamily="34" charset="0"/>
              <a:buChar char="•"/>
            </a:pPr>
            <a:r>
              <a:rPr lang="en-US" sz="2400" dirty="0">
                <a:latin typeface="Consolas" panose="020B0609020204030204" pitchFamily="49" charset="0"/>
              </a:rPr>
              <a:t>“This is a Smalltalk comment”</a:t>
            </a:r>
          </a:p>
        </p:txBody>
      </p:sp>
    </p:spTree>
    <p:extLst>
      <p:ext uri="{BB962C8B-B14F-4D97-AF65-F5344CB8AC3E}">
        <p14:creationId xmlns:p14="http://schemas.microsoft.com/office/powerpoint/2010/main" val="186827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A217840-9F79-4D4D-909F-D4627276A3CC}"/>
              </a:ext>
            </a:extLst>
          </p:cNvPr>
          <p:cNvSpPr>
            <a:spLocks noGrp="1"/>
          </p:cNvSpPr>
          <p:nvPr>
            <p:ph type="title"/>
          </p:nvPr>
        </p:nvSpPr>
        <p:spPr>
          <a:xfrm>
            <a:off x="838200" y="365125"/>
            <a:ext cx="10515600" cy="1325563"/>
          </a:xfrm>
        </p:spPr>
        <p:txBody>
          <a:bodyPr>
            <a:normAutofit/>
          </a:bodyPr>
          <a:lstStyle/>
          <a:p>
            <a:pPr algn="ctr"/>
            <a:r>
              <a:rPr lang="en-US" sz="4800" b="1" dirty="0">
                <a:latin typeface="+mn-lt"/>
              </a:rPr>
              <a:t>Course Synopsis</a:t>
            </a:r>
          </a:p>
        </p:txBody>
      </p:sp>
      <p:sp>
        <p:nvSpPr>
          <p:cNvPr id="7" name="Rectangle 6">
            <a:extLst>
              <a:ext uri="{FF2B5EF4-FFF2-40B4-BE49-F238E27FC236}">
                <a16:creationId xmlns:a16="http://schemas.microsoft.com/office/drawing/2014/main" id="{A15F9E6F-20B1-4404-97AF-82FDAE002721}"/>
              </a:ext>
            </a:extLst>
          </p:cNvPr>
          <p:cNvSpPr/>
          <p:nvPr/>
        </p:nvSpPr>
        <p:spPr>
          <a:xfrm>
            <a:off x="72189" y="2231421"/>
            <a:ext cx="12047621" cy="1569660"/>
          </a:xfrm>
          <a:prstGeom prst="rect">
            <a:avLst/>
          </a:prstGeom>
        </p:spPr>
        <p:txBody>
          <a:bodyPr wrap="square">
            <a:spAutoFit/>
          </a:bodyPr>
          <a:lstStyle/>
          <a:p>
            <a:pPr algn="ctr"/>
            <a:r>
              <a:rPr lang="en-CA" sz="2400" i="1" dirty="0"/>
              <a:t>A survey of major programming paradigms, with emphasis on the functional paradigm. Discussion of data typing, program decomposition, scoping rules, control structures parameter passing. Programming languages will likely include commercially important functional languages such as Haskell, Clojure and Erlang, with examples of others as time permits.</a:t>
            </a:r>
            <a:endParaRPr lang="en-US" sz="2400" i="1" dirty="0"/>
          </a:p>
        </p:txBody>
      </p:sp>
      <p:sp>
        <p:nvSpPr>
          <p:cNvPr id="8" name="TextBox 7">
            <a:extLst>
              <a:ext uri="{FF2B5EF4-FFF2-40B4-BE49-F238E27FC236}">
                <a16:creationId xmlns:a16="http://schemas.microsoft.com/office/drawing/2014/main" id="{C61F300B-BBCA-4979-893E-EA4B22D85A88}"/>
              </a:ext>
            </a:extLst>
          </p:cNvPr>
          <p:cNvSpPr txBox="1"/>
          <p:nvPr/>
        </p:nvSpPr>
        <p:spPr>
          <a:xfrm>
            <a:off x="2887579" y="1429078"/>
            <a:ext cx="6416842" cy="523220"/>
          </a:xfrm>
          <a:prstGeom prst="rect">
            <a:avLst/>
          </a:prstGeom>
          <a:noFill/>
        </p:spPr>
        <p:txBody>
          <a:bodyPr wrap="square" rtlCol="0">
            <a:spAutoFit/>
          </a:bodyPr>
          <a:lstStyle/>
          <a:p>
            <a:pPr algn="ctr"/>
            <a:r>
              <a:rPr lang="en-US" sz="2800" dirty="0"/>
              <a:t>From the Chang School catalogue:</a:t>
            </a:r>
          </a:p>
        </p:txBody>
      </p:sp>
      <p:cxnSp>
        <p:nvCxnSpPr>
          <p:cNvPr id="10" name="Straight Connector 9">
            <a:extLst>
              <a:ext uri="{FF2B5EF4-FFF2-40B4-BE49-F238E27FC236}">
                <a16:creationId xmlns:a16="http://schemas.microsoft.com/office/drawing/2014/main" id="{BD1532CB-8F2B-4EEE-8464-DD53A068E2BA}"/>
              </a:ext>
            </a:extLst>
          </p:cNvPr>
          <p:cNvCxnSpPr>
            <a:cxnSpLocks/>
          </p:cNvCxnSpPr>
          <p:nvPr/>
        </p:nvCxnSpPr>
        <p:spPr>
          <a:xfrm>
            <a:off x="4006516" y="3573380"/>
            <a:ext cx="234615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pic>
        <p:nvPicPr>
          <p:cNvPr id="13" name="Picture 2" descr="Image result for smalltalk language">
            <a:extLst>
              <a:ext uri="{FF2B5EF4-FFF2-40B4-BE49-F238E27FC236}">
                <a16:creationId xmlns:a16="http://schemas.microsoft.com/office/drawing/2014/main" id="{9B15BF0E-D280-4989-81E0-A953C4663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939" y="4341814"/>
            <a:ext cx="1339616" cy="169036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a:extLst>
              <a:ext uri="{FF2B5EF4-FFF2-40B4-BE49-F238E27FC236}">
                <a16:creationId xmlns:a16="http://schemas.microsoft.com/office/drawing/2014/main" id="{CF15F853-EAB7-472D-A54F-A7E2A6CA8F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0606" y="4563794"/>
            <a:ext cx="1468387" cy="14683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elixir lang">
            <a:extLst>
              <a:ext uri="{FF2B5EF4-FFF2-40B4-BE49-F238E27FC236}">
                <a16:creationId xmlns:a16="http://schemas.microsoft.com/office/drawing/2014/main" id="{E82639DF-C5DD-4E3A-AAC1-A97234EC79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048" t="6466" r="31554" b="5301"/>
          <a:stretch/>
        </p:blipFill>
        <p:spPr bwMode="auto">
          <a:xfrm>
            <a:off x="4266259" y="4156338"/>
            <a:ext cx="1164934" cy="20613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haskell">
            <a:extLst>
              <a:ext uri="{FF2B5EF4-FFF2-40B4-BE49-F238E27FC236}">
                <a16:creationId xmlns:a16="http://schemas.microsoft.com/office/drawing/2014/main" id="{03EB08F9-1BEC-48A6-B340-32D15227E6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9153" y="4629508"/>
            <a:ext cx="1949276" cy="13759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Image result for c++">
            <a:extLst>
              <a:ext uri="{FF2B5EF4-FFF2-40B4-BE49-F238E27FC236}">
                <a16:creationId xmlns:a16="http://schemas.microsoft.com/office/drawing/2014/main" id="{71DB3333-9749-4F83-A9AD-F8B2EB14C3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46905" y="4591808"/>
            <a:ext cx="1521369" cy="152136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mage result for java">
            <a:extLst>
              <a:ext uri="{FF2B5EF4-FFF2-40B4-BE49-F238E27FC236}">
                <a16:creationId xmlns:a16="http://schemas.microsoft.com/office/drawing/2014/main" id="{8A5C77AD-E618-4C09-AE9F-A229961003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78049" y="553411"/>
            <a:ext cx="1902123" cy="12680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c programming language logo">
            <a:extLst>
              <a:ext uri="{FF2B5EF4-FFF2-40B4-BE49-F238E27FC236}">
                <a16:creationId xmlns:a16="http://schemas.microsoft.com/office/drawing/2014/main" id="{C13B51A0-079A-4BAC-8953-E294304E07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086" y="4431015"/>
            <a:ext cx="1590186" cy="16903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elated image">
            <a:extLst>
              <a:ext uri="{FF2B5EF4-FFF2-40B4-BE49-F238E27FC236}">
                <a16:creationId xmlns:a16="http://schemas.microsoft.com/office/drawing/2014/main" id="{982FDB6E-8A42-4588-BE56-F4F0FB198A0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13022"/>
          <a:stretch/>
        </p:blipFill>
        <p:spPr bwMode="auto">
          <a:xfrm>
            <a:off x="157018" y="430014"/>
            <a:ext cx="3112655" cy="1514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8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3BD92E-9E50-4025-8FD6-40AE8822173A}"/>
              </a:ext>
            </a:extLst>
          </p:cNvPr>
          <p:cNvSpPr txBox="1"/>
          <p:nvPr/>
        </p:nvSpPr>
        <p:spPr>
          <a:xfrm>
            <a:off x="2257753" y="557545"/>
            <a:ext cx="7957666" cy="1200329"/>
          </a:xfrm>
          <a:prstGeom prst="rect">
            <a:avLst/>
          </a:prstGeom>
          <a:noFill/>
        </p:spPr>
        <p:txBody>
          <a:bodyPr wrap="square" rtlCol="0">
            <a:spAutoFit/>
          </a:bodyPr>
          <a:lstStyle/>
          <a:p>
            <a:r>
              <a:rPr lang="en-US" sz="2400" b="1" u="sng" dirty="0"/>
              <a:t>Literals:</a:t>
            </a:r>
          </a:p>
          <a:p>
            <a:pPr marL="342900" indent="-342900">
              <a:buFont typeface="Arial" panose="020B0604020202020204" pitchFamily="34" charset="0"/>
              <a:buChar char="•"/>
            </a:pPr>
            <a:r>
              <a:rPr lang="en-US" sz="2400" dirty="0"/>
              <a:t>Characters – denoted by a $ (rather than single quotes)</a:t>
            </a:r>
          </a:p>
          <a:p>
            <a:pPr marL="800100" lvl="1" indent="-342900">
              <a:buFont typeface="Courier New" panose="02070309020205020404" pitchFamily="49" charset="0"/>
              <a:buChar char="o"/>
            </a:pPr>
            <a:r>
              <a:rPr lang="en-US" sz="2400" dirty="0">
                <a:latin typeface="Consolas" panose="020B0609020204030204" pitchFamily="49" charset="0"/>
              </a:rPr>
              <a:t>$A, $8, $?</a:t>
            </a:r>
          </a:p>
        </p:txBody>
      </p:sp>
      <p:pic>
        <p:nvPicPr>
          <p:cNvPr id="5" name="Picture 4">
            <a:extLst>
              <a:ext uri="{FF2B5EF4-FFF2-40B4-BE49-F238E27FC236}">
                <a16:creationId xmlns:a16="http://schemas.microsoft.com/office/drawing/2014/main" id="{C83F3D89-D74F-4920-BC0F-7CEE3D63C068}"/>
              </a:ext>
            </a:extLst>
          </p:cNvPr>
          <p:cNvPicPr>
            <a:picLocks noChangeAspect="1"/>
          </p:cNvPicPr>
          <p:nvPr/>
        </p:nvPicPr>
        <p:blipFill rotWithShape="1">
          <a:blip r:embed="rId2"/>
          <a:srcRect b="22870"/>
          <a:stretch/>
        </p:blipFill>
        <p:spPr>
          <a:xfrm>
            <a:off x="443073" y="2149624"/>
            <a:ext cx="11305854" cy="4708376"/>
          </a:xfrm>
          <a:prstGeom prst="rect">
            <a:avLst/>
          </a:prstGeom>
        </p:spPr>
      </p:pic>
      <p:sp>
        <p:nvSpPr>
          <p:cNvPr id="6" name="TextBox 5">
            <a:extLst>
              <a:ext uri="{FF2B5EF4-FFF2-40B4-BE49-F238E27FC236}">
                <a16:creationId xmlns:a16="http://schemas.microsoft.com/office/drawing/2014/main" id="{4FB080C0-DAFF-4E0E-92D5-E83678F9A66E}"/>
              </a:ext>
            </a:extLst>
          </p:cNvPr>
          <p:cNvSpPr txBox="1"/>
          <p:nvPr/>
        </p:nvSpPr>
        <p:spPr>
          <a:xfrm>
            <a:off x="877455" y="5126183"/>
            <a:ext cx="6677891" cy="830997"/>
          </a:xfrm>
          <a:prstGeom prst="rect">
            <a:avLst/>
          </a:prstGeom>
          <a:solidFill>
            <a:schemeClr val="bg1"/>
          </a:solidFill>
          <a:ln w="57150">
            <a:solidFill>
              <a:schemeClr val="accent1"/>
            </a:solidFill>
          </a:ln>
        </p:spPr>
        <p:txBody>
          <a:bodyPr wrap="square" rtlCol="0">
            <a:spAutoFit/>
          </a:bodyPr>
          <a:lstStyle/>
          <a:p>
            <a:r>
              <a:rPr lang="en-US" sz="2400" b="1" dirty="0"/>
              <a:t>Notice:</a:t>
            </a:r>
            <a:r>
              <a:rPr lang="en-US" sz="2400" dirty="0"/>
              <a:t> We’re cascading two show: messages, each with an argument, and finally a carriage return</a:t>
            </a:r>
          </a:p>
        </p:txBody>
      </p:sp>
      <p:sp>
        <p:nvSpPr>
          <p:cNvPr id="7" name="Left Brace 6">
            <a:extLst>
              <a:ext uri="{FF2B5EF4-FFF2-40B4-BE49-F238E27FC236}">
                <a16:creationId xmlns:a16="http://schemas.microsoft.com/office/drawing/2014/main" id="{56201C30-5069-4C50-A8D8-787238CB6126}"/>
              </a:ext>
            </a:extLst>
          </p:cNvPr>
          <p:cNvSpPr/>
          <p:nvPr/>
        </p:nvSpPr>
        <p:spPr>
          <a:xfrm rot="16200000">
            <a:off x="1935020" y="3159920"/>
            <a:ext cx="387927" cy="3075709"/>
          </a:xfrm>
          <a:prstGeom prst="leftBrace">
            <a:avLst>
              <a:gd name="adj1" fmla="val 41666"/>
              <a:gd name="adj2" fmla="val 5000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8948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BC8494-497F-4DDC-9EE1-7FEE391D9C37}"/>
              </a:ext>
            </a:extLst>
          </p:cNvPr>
          <p:cNvPicPr>
            <a:picLocks noChangeAspect="1"/>
          </p:cNvPicPr>
          <p:nvPr/>
        </p:nvPicPr>
        <p:blipFill rotWithShape="1">
          <a:blip r:embed="rId2"/>
          <a:srcRect b="34565"/>
          <a:stretch/>
        </p:blipFill>
        <p:spPr>
          <a:xfrm>
            <a:off x="970891" y="2307013"/>
            <a:ext cx="10250218" cy="4550987"/>
          </a:xfrm>
          <a:prstGeom prst="rect">
            <a:avLst/>
          </a:prstGeom>
        </p:spPr>
      </p:pic>
      <p:sp>
        <p:nvSpPr>
          <p:cNvPr id="2" name="TextBox 1">
            <a:extLst>
              <a:ext uri="{FF2B5EF4-FFF2-40B4-BE49-F238E27FC236}">
                <a16:creationId xmlns:a16="http://schemas.microsoft.com/office/drawing/2014/main" id="{663A603F-CC74-4521-900E-EE15D6A83CA3}"/>
              </a:ext>
            </a:extLst>
          </p:cNvPr>
          <p:cNvSpPr txBox="1"/>
          <p:nvPr/>
        </p:nvSpPr>
        <p:spPr>
          <a:xfrm rot="21189431">
            <a:off x="415649" y="425598"/>
            <a:ext cx="2655211" cy="1446550"/>
          </a:xfrm>
          <a:prstGeom prst="rect">
            <a:avLst/>
          </a:prstGeom>
          <a:noFill/>
          <a:ln w="38100">
            <a:solidFill>
              <a:schemeClr val="tx1"/>
            </a:solidFill>
          </a:ln>
        </p:spPr>
        <p:txBody>
          <a:bodyPr wrap="square" rtlCol="0">
            <a:spAutoFit/>
          </a:bodyPr>
          <a:lstStyle/>
          <a:p>
            <a:pPr algn="ctr"/>
            <a:r>
              <a:rPr lang="en-US" sz="4400" b="1" dirty="0"/>
              <a:t>Smalltalk Variables</a:t>
            </a:r>
          </a:p>
        </p:txBody>
      </p:sp>
      <p:sp>
        <p:nvSpPr>
          <p:cNvPr id="3" name="TextBox 2">
            <a:extLst>
              <a:ext uri="{FF2B5EF4-FFF2-40B4-BE49-F238E27FC236}">
                <a16:creationId xmlns:a16="http://schemas.microsoft.com/office/drawing/2014/main" id="{F7E5C062-AB12-4FEE-BD4A-C76D5B96109D}"/>
              </a:ext>
            </a:extLst>
          </p:cNvPr>
          <p:cNvSpPr txBox="1"/>
          <p:nvPr/>
        </p:nvSpPr>
        <p:spPr>
          <a:xfrm>
            <a:off x="3728623" y="349364"/>
            <a:ext cx="8016535"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Must be declared before use (of course)</a:t>
            </a:r>
          </a:p>
          <a:p>
            <a:pPr marL="342900" indent="-342900">
              <a:buFont typeface="Arial" panose="020B0604020202020204" pitchFamily="34" charset="0"/>
              <a:buChar char="•"/>
            </a:pPr>
            <a:r>
              <a:rPr lang="en-US" sz="2400" dirty="0"/>
              <a:t>Variables are references to objects.</a:t>
            </a:r>
          </a:p>
          <a:p>
            <a:pPr marL="342900" indent="-342900">
              <a:buFont typeface="Arial" panose="020B0604020202020204" pitchFamily="34" charset="0"/>
              <a:buChar char="•"/>
            </a:pPr>
            <a:r>
              <a:rPr lang="en-US" sz="2400" dirty="0"/>
              <a:t>Most commonly used are instance and temporary variables</a:t>
            </a:r>
          </a:p>
          <a:p>
            <a:pPr marL="342900" indent="-342900">
              <a:buFont typeface="Arial" panose="020B0604020202020204" pitchFamily="34" charset="0"/>
              <a:buChar char="•"/>
            </a:pPr>
            <a:r>
              <a:rPr lang="en-US" sz="2400" dirty="0"/>
              <a:t>Temporary variables declared inside vertical bars:  </a:t>
            </a:r>
            <a:r>
              <a:rPr lang="en-US" sz="2400" b="1" dirty="0"/>
              <a:t>| x y |</a:t>
            </a:r>
          </a:p>
        </p:txBody>
      </p:sp>
      <p:sp>
        <p:nvSpPr>
          <p:cNvPr id="6" name="Rectangle: Rounded Corners 5">
            <a:extLst>
              <a:ext uri="{FF2B5EF4-FFF2-40B4-BE49-F238E27FC236}">
                <a16:creationId xmlns:a16="http://schemas.microsoft.com/office/drawing/2014/main" id="{5EC92BF3-4307-4AE1-B25D-2686935C3996}"/>
              </a:ext>
            </a:extLst>
          </p:cNvPr>
          <p:cNvSpPr/>
          <p:nvPr/>
        </p:nvSpPr>
        <p:spPr>
          <a:xfrm>
            <a:off x="974354" y="4680423"/>
            <a:ext cx="1620614" cy="721794"/>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4F15070-236D-4F9C-9BC7-631399942586}"/>
              </a:ext>
            </a:extLst>
          </p:cNvPr>
          <p:cNvSpPr txBox="1"/>
          <p:nvPr/>
        </p:nvSpPr>
        <p:spPr>
          <a:xfrm>
            <a:off x="3829474" y="4441155"/>
            <a:ext cx="6358235" cy="1569660"/>
          </a:xfrm>
          <a:prstGeom prst="rect">
            <a:avLst/>
          </a:prstGeom>
          <a:solidFill>
            <a:schemeClr val="bg1"/>
          </a:solidFill>
          <a:ln w="76200">
            <a:solidFill>
              <a:schemeClr val="accent1"/>
            </a:solidFill>
          </a:ln>
        </p:spPr>
        <p:txBody>
          <a:bodyPr wrap="square" rtlCol="0">
            <a:spAutoFit/>
          </a:bodyPr>
          <a:lstStyle/>
          <a:p>
            <a:r>
              <a:rPr lang="en-US" sz="2400" b="1" u="sng" dirty="0"/>
              <a:t>Arithmetic!</a:t>
            </a:r>
          </a:p>
          <a:p>
            <a:pPr marL="342900" indent="-342900">
              <a:buFont typeface="Arial" panose="020B0604020202020204" pitchFamily="34" charset="0"/>
              <a:buChar char="•"/>
            </a:pPr>
            <a:r>
              <a:rPr lang="en-US" sz="2400" dirty="0"/>
              <a:t>Operators mean what we’d expect.</a:t>
            </a:r>
          </a:p>
          <a:p>
            <a:pPr marL="342900" indent="-342900">
              <a:buFont typeface="Arial" panose="020B0604020202020204" pitchFamily="34" charset="0"/>
              <a:buChar char="•"/>
            </a:pPr>
            <a:r>
              <a:rPr lang="en-US" sz="2400" dirty="0"/>
              <a:t>Plus is addition, asterisk is multiplication, etc. </a:t>
            </a:r>
          </a:p>
          <a:p>
            <a:pPr marL="342900" indent="-342900">
              <a:buFont typeface="Arial" panose="020B0604020202020204" pitchFamily="34" charset="0"/>
              <a:buChar char="•"/>
            </a:pPr>
            <a:r>
              <a:rPr lang="en-US" sz="2400" dirty="0"/>
              <a:t>Assignment is done using </a:t>
            </a:r>
            <a:r>
              <a:rPr lang="en-US" sz="2400" b="1" dirty="0">
                <a:latin typeface="Consolas" panose="020B0609020204030204" pitchFamily="49" charset="0"/>
              </a:rPr>
              <a:t>:=</a:t>
            </a:r>
            <a:r>
              <a:rPr lang="en-US" sz="2400" dirty="0">
                <a:latin typeface="Consolas" panose="020B0609020204030204" pitchFamily="49" charset="0"/>
              </a:rPr>
              <a:t> </a:t>
            </a:r>
          </a:p>
        </p:txBody>
      </p:sp>
      <p:cxnSp>
        <p:nvCxnSpPr>
          <p:cNvPr id="9" name="Straight Arrow Connector 8">
            <a:extLst>
              <a:ext uri="{FF2B5EF4-FFF2-40B4-BE49-F238E27FC236}">
                <a16:creationId xmlns:a16="http://schemas.microsoft.com/office/drawing/2014/main" id="{7C4D8887-4B91-4FEC-9AFC-86D5309411AA}"/>
              </a:ext>
            </a:extLst>
          </p:cNvPr>
          <p:cNvCxnSpPr>
            <a:cxnSpLocks/>
          </p:cNvCxnSpPr>
          <p:nvPr/>
        </p:nvCxnSpPr>
        <p:spPr>
          <a:xfrm flipH="1">
            <a:off x="2004291" y="1949942"/>
            <a:ext cx="8331470" cy="1911845"/>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B3B2DCA-95C8-4282-A4A4-A4420E5E9BEE}"/>
              </a:ext>
            </a:extLst>
          </p:cNvPr>
          <p:cNvSpPr txBox="1"/>
          <p:nvPr/>
        </p:nvSpPr>
        <p:spPr>
          <a:xfrm>
            <a:off x="4833893" y="2481129"/>
            <a:ext cx="2902997" cy="830997"/>
          </a:xfrm>
          <a:prstGeom prst="rect">
            <a:avLst/>
          </a:prstGeom>
          <a:solidFill>
            <a:schemeClr val="bg1"/>
          </a:solidFill>
          <a:ln w="76200">
            <a:solidFill>
              <a:schemeClr val="accent6"/>
            </a:solidFill>
          </a:ln>
        </p:spPr>
        <p:txBody>
          <a:bodyPr wrap="square" rtlCol="0">
            <a:spAutoFit/>
          </a:bodyPr>
          <a:lstStyle/>
          <a:p>
            <a:pPr algn="ctr"/>
            <a:r>
              <a:rPr lang="en-US" sz="2400" dirty="0"/>
              <a:t>Temporary variables declared at the top!</a:t>
            </a:r>
          </a:p>
        </p:txBody>
      </p:sp>
    </p:spTree>
    <p:extLst>
      <p:ext uri="{BB962C8B-B14F-4D97-AF65-F5344CB8AC3E}">
        <p14:creationId xmlns:p14="http://schemas.microsoft.com/office/powerpoint/2010/main" val="384289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heel(1)">
                                      <p:cBhvr>
                                        <p:cTn id="42" dur="20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bg/>
                                          </p:spTgt>
                                        </p:tgtEl>
                                        <p:attrNameLst>
                                          <p:attrName>style.visibility</p:attrName>
                                        </p:attrNameLst>
                                      </p:cBhvr>
                                      <p:to>
                                        <p:strVal val="visible"/>
                                      </p:to>
                                    </p:set>
                                    <p:animEffect transition="in" filter="fade">
                                      <p:cBhvr>
                                        <p:cTn id="47" dur="500"/>
                                        <p:tgtEl>
                                          <p:spTgt spid="7">
                                            <p:bg/>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xEl>
                                              <p:pRg st="0" end="0"/>
                                            </p:txEl>
                                          </p:spTgt>
                                        </p:tgtEl>
                                        <p:attrNameLst>
                                          <p:attrName>style.visibility</p:attrName>
                                        </p:attrNameLst>
                                      </p:cBhvr>
                                      <p:to>
                                        <p:strVal val="visible"/>
                                      </p:to>
                                    </p:set>
                                    <p:animEffect transition="in" filter="fade">
                                      <p:cBhvr>
                                        <p:cTn id="52" dur="500"/>
                                        <p:tgtEl>
                                          <p:spTgt spid="7">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xEl>
                                              <p:pRg st="1" end="1"/>
                                            </p:txEl>
                                          </p:spTgt>
                                        </p:tgtEl>
                                        <p:attrNameLst>
                                          <p:attrName>style.visibility</p:attrName>
                                        </p:attrNameLst>
                                      </p:cBhvr>
                                      <p:to>
                                        <p:strVal val="visible"/>
                                      </p:to>
                                    </p:set>
                                    <p:animEffect transition="in" filter="fade">
                                      <p:cBhvr>
                                        <p:cTn id="57" dur="500"/>
                                        <p:tgtEl>
                                          <p:spTgt spid="7">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xEl>
                                              <p:pRg st="2" end="2"/>
                                            </p:txEl>
                                          </p:spTgt>
                                        </p:tgtEl>
                                        <p:attrNameLst>
                                          <p:attrName>style.visibility</p:attrName>
                                        </p:attrNameLst>
                                      </p:cBhvr>
                                      <p:to>
                                        <p:strVal val="visible"/>
                                      </p:to>
                                    </p:set>
                                    <p:animEffect transition="in" filter="fade">
                                      <p:cBhvr>
                                        <p:cTn id="62" dur="500"/>
                                        <p:tgtEl>
                                          <p:spTgt spid="7">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
                                            <p:txEl>
                                              <p:pRg st="3" end="3"/>
                                            </p:txEl>
                                          </p:spTgt>
                                        </p:tgtEl>
                                        <p:attrNameLst>
                                          <p:attrName>style.visibility</p:attrName>
                                        </p:attrNameLst>
                                      </p:cBhvr>
                                      <p:to>
                                        <p:strVal val="visible"/>
                                      </p:to>
                                    </p:set>
                                    <p:animEffect transition="in" filter="fade">
                                      <p:cBhvr>
                                        <p:cTn id="6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build="p"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60CE70-A022-4157-925F-4339A7F87A3A}"/>
              </a:ext>
            </a:extLst>
          </p:cNvPr>
          <p:cNvSpPr txBox="1"/>
          <p:nvPr/>
        </p:nvSpPr>
        <p:spPr>
          <a:xfrm>
            <a:off x="1262109" y="1825742"/>
            <a:ext cx="10003655" cy="1938992"/>
          </a:xfrm>
          <a:prstGeom prst="rect">
            <a:avLst/>
          </a:prstGeom>
          <a:noFill/>
        </p:spPr>
        <p:txBody>
          <a:bodyPr wrap="square" rtlCol="0">
            <a:spAutoFit/>
          </a:bodyPr>
          <a:lstStyle/>
          <a:p>
            <a:r>
              <a:rPr lang="en-US" sz="2400" b="1" u="sng" dirty="0"/>
              <a:t>Symbols:</a:t>
            </a:r>
          </a:p>
          <a:p>
            <a:pPr marL="342900" indent="-342900">
              <a:buFont typeface="Arial" panose="020B0604020202020204" pitchFamily="34" charset="0"/>
              <a:buChar char="•"/>
            </a:pPr>
            <a:r>
              <a:rPr lang="en-US" sz="2400" dirty="0">
                <a:latin typeface="Consolas" panose="020B0609020204030204" pitchFamily="49" charset="0"/>
              </a:rPr>
              <a:t>#</a:t>
            </a:r>
            <a:r>
              <a:rPr lang="en-US" sz="2400" dirty="0"/>
              <a:t> followed by string literal</a:t>
            </a:r>
          </a:p>
          <a:p>
            <a:pPr marL="800100" lvl="1" indent="-342900">
              <a:buFont typeface="Courier New" panose="02070309020205020404" pitchFamily="49" charset="0"/>
              <a:buChar char="o"/>
            </a:pPr>
            <a:r>
              <a:rPr lang="en-US" sz="2400" dirty="0">
                <a:latin typeface="Consolas" panose="020B0609020204030204" pitchFamily="49" charset="0"/>
              </a:rPr>
              <a:t>#‘</a:t>
            </a:r>
            <a:r>
              <a:rPr lang="en-US" sz="2400" dirty="0" err="1">
                <a:latin typeface="Consolas" panose="020B0609020204030204" pitchFamily="49" charset="0"/>
              </a:rPr>
              <a:t>aSymbol</a:t>
            </a:r>
            <a:r>
              <a:rPr lang="en-US" sz="2400" dirty="0">
                <a:latin typeface="Consolas" panose="020B0609020204030204" pitchFamily="49" charset="0"/>
              </a:rPr>
              <a:t>’</a:t>
            </a:r>
            <a:r>
              <a:rPr lang="en-US" sz="2400" dirty="0"/>
              <a:t>  same as   </a:t>
            </a:r>
            <a:r>
              <a:rPr lang="en-US" sz="2400" dirty="0">
                <a:latin typeface="Consolas" panose="020B0609020204030204" pitchFamily="49" charset="0"/>
              </a:rPr>
              <a:t>#</a:t>
            </a:r>
            <a:r>
              <a:rPr lang="en-US" sz="2400" dirty="0" err="1">
                <a:latin typeface="Consolas" panose="020B0609020204030204" pitchFamily="49" charset="0"/>
              </a:rPr>
              <a:t>aSymbol</a:t>
            </a:r>
            <a:r>
              <a:rPr lang="en-US" sz="2400" dirty="0"/>
              <a:t>    (no whitespace, quotes implied)</a:t>
            </a:r>
          </a:p>
          <a:p>
            <a:pPr marL="800100" lvl="1" indent="-342900">
              <a:buFont typeface="Courier New" panose="02070309020205020404" pitchFamily="49" charset="0"/>
              <a:buChar char="o"/>
            </a:pPr>
            <a:r>
              <a:rPr lang="en-US" sz="2400" dirty="0">
                <a:latin typeface="Consolas" panose="020B0609020204030204" pitchFamily="49" charset="0"/>
              </a:rPr>
              <a:t>#‘symbol one’</a:t>
            </a:r>
            <a:r>
              <a:rPr lang="en-US" sz="2400" dirty="0"/>
              <a:t>      </a:t>
            </a:r>
            <a:r>
              <a:rPr lang="en-US" sz="2400" dirty="0">
                <a:latin typeface="Consolas" panose="020B0609020204030204" pitchFamily="49" charset="0"/>
              </a:rPr>
              <a:t>#‘symbol two’</a:t>
            </a:r>
          </a:p>
          <a:p>
            <a:pPr marL="342900" indent="-342900">
              <a:buFont typeface="Arial" panose="020B0604020202020204" pitchFamily="34" charset="0"/>
              <a:buChar char="•"/>
            </a:pPr>
            <a:r>
              <a:rPr lang="en-US" sz="2400" dirty="0"/>
              <a:t>Symbol objects are </a:t>
            </a:r>
            <a:r>
              <a:rPr lang="en-US" sz="2400" i="1" dirty="0"/>
              <a:t>unique. </a:t>
            </a:r>
            <a:r>
              <a:rPr lang="en-US" sz="2400" dirty="0"/>
              <a:t>Strings</a:t>
            </a:r>
            <a:r>
              <a:rPr lang="en-US" sz="2400" i="1" dirty="0"/>
              <a:t> </a:t>
            </a:r>
            <a:r>
              <a:rPr lang="en-US" sz="2400" dirty="0"/>
              <a:t>are</a:t>
            </a:r>
            <a:r>
              <a:rPr lang="en-US" sz="2400" i="1" dirty="0"/>
              <a:t> not.</a:t>
            </a:r>
          </a:p>
        </p:txBody>
      </p:sp>
      <p:sp>
        <p:nvSpPr>
          <p:cNvPr id="5" name="TextBox 4">
            <a:extLst>
              <a:ext uri="{FF2B5EF4-FFF2-40B4-BE49-F238E27FC236}">
                <a16:creationId xmlns:a16="http://schemas.microsoft.com/office/drawing/2014/main" id="{154D8CC1-7731-4DDE-8602-E4CA059AF845}"/>
              </a:ext>
            </a:extLst>
          </p:cNvPr>
          <p:cNvSpPr txBox="1"/>
          <p:nvPr/>
        </p:nvSpPr>
        <p:spPr>
          <a:xfrm>
            <a:off x="1262109" y="3953558"/>
            <a:ext cx="10003655" cy="1200329"/>
          </a:xfrm>
          <a:prstGeom prst="rect">
            <a:avLst/>
          </a:prstGeom>
          <a:noFill/>
        </p:spPr>
        <p:txBody>
          <a:bodyPr wrap="square" rtlCol="0">
            <a:spAutoFit/>
          </a:bodyPr>
          <a:lstStyle/>
          <a:p>
            <a:r>
              <a:rPr lang="en-US" sz="2400" b="1" u="sng" dirty="0"/>
              <a:t>Meaning:</a:t>
            </a:r>
          </a:p>
          <a:p>
            <a:pPr marL="342900" indent="-342900">
              <a:buFont typeface="Arial" panose="020B0604020202020204" pitchFamily="34" charset="0"/>
              <a:buChar char="•"/>
            </a:pPr>
            <a:r>
              <a:rPr lang="en-US" sz="2400" dirty="0"/>
              <a:t>Two </a:t>
            </a:r>
            <a:r>
              <a:rPr lang="en-US" sz="2400" i="1" dirty="0"/>
              <a:t>identical</a:t>
            </a:r>
            <a:r>
              <a:rPr lang="en-US" sz="2400" dirty="0"/>
              <a:t> strings can be exist as two </a:t>
            </a:r>
            <a:r>
              <a:rPr lang="en-US" sz="2400" i="1" dirty="0"/>
              <a:t>separate</a:t>
            </a:r>
            <a:r>
              <a:rPr lang="en-US" sz="2400" dirty="0"/>
              <a:t> objects</a:t>
            </a:r>
            <a:endParaRPr lang="en-US" sz="2400" i="1" dirty="0"/>
          </a:p>
          <a:p>
            <a:pPr marL="342900" indent="-342900">
              <a:buFont typeface="Arial" panose="020B0604020202020204" pitchFamily="34" charset="0"/>
              <a:buChar char="•"/>
            </a:pPr>
            <a:r>
              <a:rPr lang="en-US" sz="2400" dirty="0"/>
              <a:t>For every </a:t>
            </a:r>
            <a:r>
              <a:rPr lang="en-US" sz="2400" i="1" dirty="0"/>
              <a:t>unique</a:t>
            </a:r>
            <a:r>
              <a:rPr lang="en-US" sz="2400" dirty="0"/>
              <a:t> symbol value, there can be only </a:t>
            </a:r>
            <a:r>
              <a:rPr lang="en-US" sz="2400" i="1" dirty="0"/>
              <a:t>one</a:t>
            </a:r>
            <a:r>
              <a:rPr lang="en-US" sz="2400" dirty="0"/>
              <a:t> object.</a:t>
            </a:r>
          </a:p>
        </p:txBody>
      </p:sp>
      <p:sp>
        <p:nvSpPr>
          <p:cNvPr id="6" name="Title 1">
            <a:extLst>
              <a:ext uri="{FF2B5EF4-FFF2-40B4-BE49-F238E27FC236}">
                <a16:creationId xmlns:a16="http://schemas.microsoft.com/office/drawing/2014/main" id="{A362D569-BAC0-4D1F-A817-53737A64D221}"/>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More Literals</a:t>
            </a:r>
            <a:endParaRPr lang="en-US" sz="4000" dirty="0">
              <a:latin typeface="+mn-lt"/>
            </a:endParaRPr>
          </a:p>
        </p:txBody>
      </p:sp>
      <p:cxnSp>
        <p:nvCxnSpPr>
          <p:cNvPr id="7" name="Straight Connector 6">
            <a:extLst>
              <a:ext uri="{FF2B5EF4-FFF2-40B4-BE49-F238E27FC236}">
                <a16:creationId xmlns:a16="http://schemas.microsoft.com/office/drawing/2014/main" id="{71B42E47-6307-4117-984C-6E8E8305B449}"/>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59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animEffect transition="in" filter="fade">
                                      <p:cBhvr>
                                        <p:cTn id="33" dur="500"/>
                                        <p:tgtEl>
                                          <p:spTgt spid="5">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xEl>
                                              <p:pRg st="2" end="2"/>
                                            </p:txEl>
                                          </p:spTgt>
                                        </p:tgtEl>
                                        <p:attrNameLst>
                                          <p:attrName>style.visibility</p:attrName>
                                        </p:attrNameLst>
                                      </p:cBhvr>
                                      <p:to>
                                        <p:strVal val="visible"/>
                                      </p:to>
                                    </p:set>
                                    <p:animEffect transition="in" filter="fade">
                                      <p:cBhvr>
                                        <p:cTn id="38"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2B8BC8-0E6D-4816-89DC-85B1B259A4D1}"/>
              </a:ext>
            </a:extLst>
          </p:cNvPr>
          <p:cNvSpPr txBox="1"/>
          <p:nvPr/>
        </p:nvSpPr>
        <p:spPr>
          <a:xfrm>
            <a:off x="4694553" y="5753857"/>
            <a:ext cx="2802894" cy="584775"/>
          </a:xfrm>
          <a:prstGeom prst="rect">
            <a:avLst/>
          </a:prstGeom>
          <a:solidFill>
            <a:schemeClr val="bg1"/>
          </a:solidFill>
          <a:ln w="76200">
            <a:solidFill>
              <a:schemeClr val="accent2"/>
            </a:solidFill>
          </a:ln>
        </p:spPr>
        <p:txBody>
          <a:bodyPr wrap="square" rtlCol="0">
            <a:spAutoFit/>
          </a:bodyPr>
          <a:lstStyle/>
          <a:p>
            <a:pPr algn="ctr"/>
            <a:r>
              <a:rPr lang="en-US" sz="3200" dirty="0"/>
              <a:t>Let’s prove it!</a:t>
            </a:r>
          </a:p>
        </p:txBody>
      </p:sp>
      <p:pic>
        <p:nvPicPr>
          <p:cNvPr id="6" name="Picture 5">
            <a:extLst>
              <a:ext uri="{FF2B5EF4-FFF2-40B4-BE49-F238E27FC236}">
                <a16:creationId xmlns:a16="http://schemas.microsoft.com/office/drawing/2014/main" id="{5979CCB6-D444-4341-89E8-990DB9F8796F}"/>
              </a:ext>
            </a:extLst>
          </p:cNvPr>
          <p:cNvPicPr>
            <a:picLocks noChangeAspect="1"/>
          </p:cNvPicPr>
          <p:nvPr/>
        </p:nvPicPr>
        <p:blipFill>
          <a:blip r:embed="rId2"/>
          <a:stretch>
            <a:fillRect/>
          </a:stretch>
        </p:blipFill>
        <p:spPr>
          <a:xfrm>
            <a:off x="529253" y="519368"/>
            <a:ext cx="10985717" cy="4871684"/>
          </a:xfrm>
          <a:prstGeom prst="rect">
            <a:avLst/>
          </a:prstGeom>
        </p:spPr>
      </p:pic>
      <p:sp>
        <p:nvSpPr>
          <p:cNvPr id="3" name="TextBox 2">
            <a:extLst>
              <a:ext uri="{FF2B5EF4-FFF2-40B4-BE49-F238E27FC236}">
                <a16:creationId xmlns:a16="http://schemas.microsoft.com/office/drawing/2014/main" id="{EFC395E0-C6F2-4952-BB07-04A81E6C66DA}"/>
              </a:ext>
            </a:extLst>
          </p:cNvPr>
          <p:cNvSpPr txBox="1"/>
          <p:nvPr/>
        </p:nvSpPr>
        <p:spPr>
          <a:xfrm>
            <a:off x="3429982" y="2955210"/>
            <a:ext cx="8276770" cy="1569660"/>
          </a:xfrm>
          <a:prstGeom prst="rect">
            <a:avLst/>
          </a:prstGeom>
          <a:solidFill>
            <a:schemeClr val="bg1"/>
          </a:solidFill>
          <a:ln w="57150">
            <a:solidFill>
              <a:schemeClr val="accent2"/>
            </a:solidFill>
          </a:ln>
        </p:spPr>
        <p:txBody>
          <a:bodyPr wrap="square" rtlCol="0">
            <a:spAutoFit/>
          </a:bodyPr>
          <a:lstStyle/>
          <a:p>
            <a:pPr marL="285750" indent="-285750">
              <a:buFont typeface="Arial" panose="020B0604020202020204" pitchFamily="34" charset="0"/>
              <a:buChar char="•"/>
            </a:pPr>
            <a:r>
              <a:rPr lang="en-US" sz="2400" dirty="0"/>
              <a:t>Variables </a:t>
            </a:r>
            <a:r>
              <a:rPr lang="en-US" sz="2400" b="1" dirty="0"/>
              <a:t>a</a:t>
            </a:r>
            <a:r>
              <a:rPr lang="en-US" sz="2400" dirty="0"/>
              <a:t> and </a:t>
            </a:r>
            <a:r>
              <a:rPr lang="en-US" sz="2400" b="1" dirty="0"/>
              <a:t>b</a:t>
            </a:r>
            <a:r>
              <a:rPr lang="en-US" sz="2400" dirty="0"/>
              <a:t> </a:t>
            </a:r>
            <a:r>
              <a:rPr lang="en-US" sz="2400" u="sng" dirty="0"/>
              <a:t>might</a:t>
            </a:r>
            <a:r>
              <a:rPr lang="en-US" sz="2400" dirty="0"/>
              <a:t> reference </a:t>
            </a:r>
            <a:r>
              <a:rPr lang="en-US" sz="2400" i="1" dirty="0"/>
              <a:t>different</a:t>
            </a:r>
            <a:r>
              <a:rPr lang="en-US" sz="2400" dirty="0"/>
              <a:t> objects, despite the fact that the string literals are exactly the same.</a:t>
            </a:r>
          </a:p>
          <a:p>
            <a:pPr marL="285750" indent="-285750">
              <a:buFont typeface="Arial" panose="020B0604020202020204" pitchFamily="34" charset="0"/>
              <a:buChar char="•"/>
            </a:pPr>
            <a:r>
              <a:rPr lang="en-US" sz="2400" dirty="0"/>
              <a:t>Variables </a:t>
            </a:r>
            <a:r>
              <a:rPr lang="en-US" sz="2400" b="1" dirty="0"/>
              <a:t>x</a:t>
            </a:r>
            <a:r>
              <a:rPr lang="en-US" sz="2400" dirty="0"/>
              <a:t> and </a:t>
            </a:r>
            <a:r>
              <a:rPr lang="en-US" sz="2400" b="1" dirty="0"/>
              <a:t>y</a:t>
            </a:r>
            <a:r>
              <a:rPr lang="en-US" sz="2400" dirty="0"/>
              <a:t> reference the </a:t>
            </a:r>
            <a:r>
              <a:rPr lang="en-US" sz="2400" i="1" dirty="0"/>
              <a:t>same</a:t>
            </a:r>
            <a:r>
              <a:rPr lang="en-US" sz="2400" dirty="0"/>
              <a:t> object. There can be no two equal symbols which are different objects.</a:t>
            </a:r>
          </a:p>
        </p:txBody>
      </p:sp>
    </p:spTree>
    <p:extLst>
      <p:ext uri="{BB962C8B-B14F-4D97-AF65-F5344CB8AC3E}">
        <p14:creationId xmlns:p14="http://schemas.microsoft.com/office/powerpoint/2010/main" val="13103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97076F-9B41-41AB-8A9B-AB6B8C84A8A7}"/>
              </a:ext>
            </a:extLst>
          </p:cNvPr>
          <p:cNvPicPr>
            <a:picLocks noChangeAspect="1"/>
          </p:cNvPicPr>
          <p:nvPr/>
        </p:nvPicPr>
        <p:blipFill>
          <a:blip r:embed="rId2"/>
          <a:stretch>
            <a:fillRect/>
          </a:stretch>
        </p:blipFill>
        <p:spPr>
          <a:xfrm>
            <a:off x="735229" y="1051733"/>
            <a:ext cx="10721541" cy="4754533"/>
          </a:xfrm>
          <a:prstGeom prst="rect">
            <a:avLst/>
          </a:prstGeom>
        </p:spPr>
      </p:pic>
      <p:sp>
        <p:nvSpPr>
          <p:cNvPr id="6" name="TextBox 5">
            <a:extLst>
              <a:ext uri="{FF2B5EF4-FFF2-40B4-BE49-F238E27FC236}">
                <a16:creationId xmlns:a16="http://schemas.microsoft.com/office/drawing/2014/main" id="{62799B76-2B21-48F4-A76E-7D4FE0979C4A}"/>
              </a:ext>
            </a:extLst>
          </p:cNvPr>
          <p:cNvSpPr txBox="1"/>
          <p:nvPr/>
        </p:nvSpPr>
        <p:spPr>
          <a:xfrm>
            <a:off x="5584951" y="3214067"/>
            <a:ext cx="6357667" cy="1569660"/>
          </a:xfrm>
          <a:prstGeom prst="rect">
            <a:avLst/>
          </a:prstGeom>
          <a:solidFill>
            <a:schemeClr val="bg1"/>
          </a:solidFill>
          <a:ln w="57150">
            <a:solidFill>
              <a:schemeClr val="accent1"/>
            </a:solidFill>
          </a:ln>
        </p:spPr>
        <p:txBody>
          <a:bodyPr wrap="square" rtlCol="0">
            <a:spAutoFit/>
          </a:bodyPr>
          <a:lstStyle/>
          <a:p>
            <a:pPr marL="342900" indent="-342900">
              <a:buFont typeface="Arial" panose="020B0604020202020204" pitchFamily="34" charset="0"/>
              <a:buChar char="•"/>
            </a:pPr>
            <a:r>
              <a:rPr lang="en-US" sz="2400" dirty="0"/>
              <a:t>Declare two identical strings, but in different ways to ensure we get different objects.</a:t>
            </a:r>
          </a:p>
          <a:p>
            <a:pPr marL="342900" indent="-342900">
              <a:buFont typeface="Arial" panose="020B0604020202020204" pitchFamily="34" charset="0"/>
              <a:buChar char="•"/>
            </a:pPr>
            <a:r>
              <a:rPr lang="en-US" sz="2400" dirty="0"/>
              <a:t>Compare strings. ‘</a:t>
            </a:r>
            <a:r>
              <a:rPr lang="en-US" sz="2400" b="1" dirty="0"/>
              <a:t>=</a:t>
            </a:r>
            <a:r>
              <a:rPr lang="en-US" sz="2400" dirty="0"/>
              <a:t>‘ checks for same </a:t>
            </a:r>
            <a:r>
              <a:rPr lang="en-US" sz="2400" b="1" i="1" dirty="0"/>
              <a:t>value</a:t>
            </a:r>
            <a:r>
              <a:rPr lang="en-US" sz="2400" dirty="0"/>
              <a:t>, ‘</a:t>
            </a:r>
            <a:r>
              <a:rPr lang="en-US" sz="2400" b="1" dirty="0"/>
              <a:t>==</a:t>
            </a:r>
            <a:r>
              <a:rPr lang="en-US" sz="2400" dirty="0"/>
              <a:t>‘ checks if they are the same </a:t>
            </a:r>
            <a:r>
              <a:rPr lang="en-US" sz="2400" b="1" i="1" dirty="0"/>
              <a:t>object</a:t>
            </a:r>
            <a:r>
              <a:rPr lang="en-US" sz="2400" dirty="0"/>
              <a:t>.</a:t>
            </a:r>
          </a:p>
        </p:txBody>
      </p:sp>
      <p:sp>
        <p:nvSpPr>
          <p:cNvPr id="7" name="TextBox 6">
            <a:extLst>
              <a:ext uri="{FF2B5EF4-FFF2-40B4-BE49-F238E27FC236}">
                <a16:creationId xmlns:a16="http://schemas.microsoft.com/office/drawing/2014/main" id="{DF1CBB8D-332C-4FF7-825D-71AA2CFB72E6}"/>
              </a:ext>
            </a:extLst>
          </p:cNvPr>
          <p:cNvSpPr txBox="1"/>
          <p:nvPr/>
        </p:nvSpPr>
        <p:spPr>
          <a:xfrm>
            <a:off x="7314300" y="2245733"/>
            <a:ext cx="3889407" cy="461665"/>
          </a:xfrm>
          <a:prstGeom prst="rect">
            <a:avLst/>
          </a:prstGeom>
          <a:solidFill>
            <a:schemeClr val="bg1"/>
          </a:solidFill>
          <a:ln w="76200">
            <a:solidFill>
              <a:srgbClr val="C00000"/>
            </a:solidFill>
          </a:ln>
        </p:spPr>
        <p:txBody>
          <a:bodyPr wrap="square" rtlCol="0">
            <a:spAutoFit/>
          </a:bodyPr>
          <a:lstStyle/>
          <a:p>
            <a:pPr algn="ctr"/>
            <a:r>
              <a:rPr lang="en-US" sz="2400" dirty="0"/>
              <a:t>Same value, different object!</a:t>
            </a:r>
          </a:p>
        </p:txBody>
      </p:sp>
    </p:spTree>
    <p:extLst>
      <p:ext uri="{BB962C8B-B14F-4D97-AF65-F5344CB8AC3E}">
        <p14:creationId xmlns:p14="http://schemas.microsoft.com/office/powerpoint/2010/main" val="175513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2F85FC-CD5A-46E8-AB77-A21B46500B2F}"/>
              </a:ext>
            </a:extLst>
          </p:cNvPr>
          <p:cNvPicPr>
            <a:picLocks noChangeAspect="1"/>
          </p:cNvPicPr>
          <p:nvPr/>
        </p:nvPicPr>
        <p:blipFill>
          <a:blip r:embed="rId2"/>
          <a:stretch>
            <a:fillRect/>
          </a:stretch>
        </p:blipFill>
        <p:spPr>
          <a:xfrm>
            <a:off x="735230" y="1051733"/>
            <a:ext cx="10721540" cy="4754533"/>
          </a:xfrm>
          <a:prstGeom prst="rect">
            <a:avLst/>
          </a:prstGeom>
        </p:spPr>
      </p:pic>
      <p:sp>
        <p:nvSpPr>
          <p:cNvPr id="7" name="TextBox 6">
            <a:extLst>
              <a:ext uri="{FF2B5EF4-FFF2-40B4-BE49-F238E27FC236}">
                <a16:creationId xmlns:a16="http://schemas.microsoft.com/office/drawing/2014/main" id="{EB4D6D15-3EC3-437F-8F1A-F3EA1622EA0B}"/>
              </a:ext>
            </a:extLst>
          </p:cNvPr>
          <p:cNvSpPr txBox="1"/>
          <p:nvPr/>
        </p:nvSpPr>
        <p:spPr>
          <a:xfrm>
            <a:off x="4268346" y="3923811"/>
            <a:ext cx="5522200" cy="1200329"/>
          </a:xfrm>
          <a:prstGeom prst="rect">
            <a:avLst/>
          </a:prstGeom>
          <a:solidFill>
            <a:schemeClr val="bg1"/>
          </a:solidFill>
          <a:ln w="76200">
            <a:solidFill>
              <a:schemeClr val="accent2"/>
            </a:solidFill>
          </a:ln>
        </p:spPr>
        <p:txBody>
          <a:bodyPr wrap="square" rtlCol="0">
            <a:spAutoFit/>
          </a:bodyPr>
          <a:lstStyle/>
          <a:p>
            <a:pPr marL="342900" indent="-342900">
              <a:buFont typeface="Arial" panose="020B0604020202020204" pitchFamily="34" charset="0"/>
              <a:buChar char="•"/>
            </a:pPr>
            <a:r>
              <a:rPr lang="en-US" sz="2400" dirty="0"/>
              <a:t>Symbol concatenation returns a string</a:t>
            </a:r>
          </a:p>
          <a:p>
            <a:pPr marL="342900" indent="-342900">
              <a:buFont typeface="Arial" panose="020B0604020202020204" pitchFamily="34" charset="0"/>
              <a:buChar char="•"/>
            </a:pPr>
            <a:r>
              <a:rPr lang="en-US" sz="2400" dirty="0"/>
              <a:t>Pass the </a:t>
            </a:r>
            <a:r>
              <a:rPr lang="en-US" sz="2400" dirty="0" err="1">
                <a:latin typeface="Consolas" panose="020B0609020204030204" pitchFamily="49" charset="0"/>
              </a:rPr>
              <a:t>asSymbol</a:t>
            </a:r>
            <a:r>
              <a:rPr lang="en-US" sz="2400" dirty="0"/>
              <a:t> message to a string to convert it to a symbol.</a:t>
            </a:r>
          </a:p>
        </p:txBody>
      </p:sp>
      <p:sp>
        <p:nvSpPr>
          <p:cNvPr id="8" name="Rectangle: Rounded Corners 7">
            <a:extLst>
              <a:ext uri="{FF2B5EF4-FFF2-40B4-BE49-F238E27FC236}">
                <a16:creationId xmlns:a16="http://schemas.microsoft.com/office/drawing/2014/main" id="{479DFBFC-01E5-4638-858B-BD0BE5B5F7DA}"/>
              </a:ext>
            </a:extLst>
          </p:cNvPr>
          <p:cNvSpPr/>
          <p:nvPr/>
        </p:nvSpPr>
        <p:spPr>
          <a:xfrm>
            <a:off x="863558" y="4343523"/>
            <a:ext cx="2932588" cy="401873"/>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A3AA70C-2205-4633-9D85-DDD049644A3F}"/>
              </a:ext>
            </a:extLst>
          </p:cNvPr>
          <p:cNvSpPr txBox="1"/>
          <p:nvPr/>
        </p:nvSpPr>
        <p:spPr>
          <a:xfrm>
            <a:off x="7268121" y="2807728"/>
            <a:ext cx="3593844" cy="461665"/>
          </a:xfrm>
          <a:prstGeom prst="rect">
            <a:avLst/>
          </a:prstGeom>
          <a:solidFill>
            <a:schemeClr val="bg1"/>
          </a:solidFill>
          <a:ln w="76200">
            <a:solidFill>
              <a:srgbClr val="C00000"/>
            </a:solidFill>
          </a:ln>
        </p:spPr>
        <p:txBody>
          <a:bodyPr wrap="square" rtlCol="0">
            <a:spAutoFit/>
          </a:bodyPr>
          <a:lstStyle/>
          <a:p>
            <a:pPr algn="ctr"/>
            <a:r>
              <a:rPr lang="en-US" sz="2400" dirty="0"/>
              <a:t>Same value, same object!</a:t>
            </a:r>
          </a:p>
        </p:txBody>
      </p:sp>
    </p:spTree>
    <p:extLst>
      <p:ext uri="{BB962C8B-B14F-4D97-AF65-F5344CB8AC3E}">
        <p14:creationId xmlns:p14="http://schemas.microsoft.com/office/powerpoint/2010/main" val="24570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bg/>
                                          </p:spTgt>
                                        </p:tgtEl>
                                        <p:attrNameLst>
                                          <p:attrName>style.visibility</p:attrName>
                                        </p:attrNameLst>
                                      </p:cBhvr>
                                      <p:to>
                                        <p:strVal val="visible"/>
                                      </p:to>
                                    </p:set>
                                    <p:animEffect transition="in" filter="fade">
                                      <p:cBhvr>
                                        <p:cTn id="12" dur="500"/>
                                        <p:tgtEl>
                                          <p:spTgt spid="7">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fade">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8" grpId="0" animBg="1"/>
      <p:bldP spid="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BAC84F-560C-42F5-8B8B-542704184F03}"/>
              </a:ext>
            </a:extLst>
          </p:cNvPr>
          <p:cNvSpPr txBox="1"/>
          <p:nvPr/>
        </p:nvSpPr>
        <p:spPr>
          <a:xfrm>
            <a:off x="1589103" y="1970842"/>
            <a:ext cx="9561250" cy="830997"/>
          </a:xfrm>
          <a:prstGeom prst="rect">
            <a:avLst/>
          </a:prstGeom>
          <a:noFill/>
        </p:spPr>
        <p:txBody>
          <a:bodyPr wrap="square" rtlCol="0">
            <a:spAutoFit/>
          </a:bodyPr>
          <a:lstStyle/>
          <a:p>
            <a:r>
              <a:rPr lang="en-US" sz="2400" dirty="0"/>
              <a:t>Checking for equal string value involves comparing individual characters.</a:t>
            </a:r>
          </a:p>
          <a:p>
            <a:r>
              <a:rPr lang="en-US" sz="2400" dirty="0"/>
              <a:t>This can be costly if the strings are long. Linear time operation.</a:t>
            </a:r>
          </a:p>
        </p:txBody>
      </p:sp>
      <p:sp>
        <p:nvSpPr>
          <p:cNvPr id="4" name="TextBox 3">
            <a:extLst>
              <a:ext uri="{FF2B5EF4-FFF2-40B4-BE49-F238E27FC236}">
                <a16:creationId xmlns:a16="http://schemas.microsoft.com/office/drawing/2014/main" id="{E9D2C09F-367D-4CFA-BCAF-BB9E48CB0830}"/>
              </a:ext>
            </a:extLst>
          </p:cNvPr>
          <p:cNvSpPr txBox="1"/>
          <p:nvPr/>
        </p:nvSpPr>
        <p:spPr>
          <a:xfrm>
            <a:off x="1589103" y="3037642"/>
            <a:ext cx="9115842" cy="830997"/>
          </a:xfrm>
          <a:prstGeom prst="rect">
            <a:avLst/>
          </a:prstGeom>
          <a:noFill/>
        </p:spPr>
        <p:txBody>
          <a:bodyPr wrap="square" rtlCol="0">
            <a:spAutoFit/>
          </a:bodyPr>
          <a:lstStyle/>
          <a:p>
            <a:r>
              <a:rPr lang="en-US" sz="2400" dirty="0"/>
              <a:t>Checking if two variables reference the same object is fast – single integer comparison.</a:t>
            </a:r>
          </a:p>
        </p:txBody>
      </p:sp>
      <p:sp>
        <p:nvSpPr>
          <p:cNvPr id="5" name="TextBox 4">
            <a:extLst>
              <a:ext uri="{FF2B5EF4-FFF2-40B4-BE49-F238E27FC236}">
                <a16:creationId xmlns:a16="http://schemas.microsoft.com/office/drawing/2014/main" id="{66D36800-9307-4C02-8B19-FD9BA249D197}"/>
              </a:ext>
            </a:extLst>
          </p:cNvPr>
          <p:cNvSpPr txBox="1"/>
          <p:nvPr/>
        </p:nvSpPr>
        <p:spPr>
          <a:xfrm>
            <a:off x="1589103" y="4104442"/>
            <a:ext cx="9561250" cy="830997"/>
          </a:xfrm>
          <a:prstGeom prst="rect">
            <a:avLst/>
          </a:prstGeom>
          <a:noFill/>
        </p:spPr>
        <p:txBody>
          <a:bodyPr wrap="square" rtlCol="0">
            <a:spAutoFit/>
          </a:bodyPr>
          <a:lstStyle/>
          <a:p>
            <a:r>
              <a:rPr lang="en-US" sz="2400" dirty="0"/>
              <a:t>With symbols, if they reference different objects they have different values. The same cannot be said of strings.</a:t>
            </a:r>
          </a:p>
        </p:txBody>
      </p:sp>
      <p:sp>
        <p:nvSpPr>
          <p:cNvPr id="6" name="Title 1">
            <a:extLst>
              <a:ext uri="{FF2B5EF4-FFF2-40B4-BE49-F238E27FC236}">
                <a16:creationId xmlns:a16="http://schemas.microsoft.com/office/drawing/2014/main" id="{4A50C7AC-40E7-423E-BBC1-DA45384555D9}"/>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Symbols: </a:t>
            </a:r>
            <a:r>
              <a:rPr lang="en-US" sz="4000" dirty="0">
                <a:latin typeface="+mn-lt"/>
              </a:rPr>
              <a:t>What’s the point?</a:t>
            </a:r>
          </a:p>
        </p:txBody>
      </p:sp>
      <p:cxnSp>
        <p:nvCxnSpPr>
          <p:cNvPr id="7" name="Straight Connector 6">
            <a:extLst>
              <a:ext uri="{FF2B5EF4-FFF2-40B4-BE49-F238E27FC236}">
                <a16:creationId xmlns:a16="http://schemas.microsoft.com/office/drawing/2014/main" id="{6BED7C5A-B9D5-448C-B4BA-3F3A28EDAD5F}"/>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94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EF4C4D-AC18-4A2F-AB83-68F7EBA0B999}"/>
              </a:ext>
            </a:extLst>
          </p:cNvPr>
          <p:cNvPicPr>
            <a:picLocks noChangeAspect="1"/>
          </p:cNvPicPr>
          <p:nvPr/>
        </p:nvPicPr>
        <p:blipFill rotWithShape="1">
          <a:blip r:embed="rId2"/>
          <a:srcRect b="29578"/>
          <a:stretch/>
        </p:blipFill>
        <p:spPr>
          <a:xfrm>
            <a:off x="605919" y="3429000"/>
            <a:ext cx="10980161" cy="3429000"/>
          </a:xfrm>
          <a:prstGeom prst="rect">
            <a:avLst/>
          </a:prstGeom>
        </p:spPr>
      </p:pic>
      <p:sp>
        <p:nvSpPr>
          <p:cNvPr id="3" name="TextBox 2">
            <a:extLst>
              <a:ext uri="{FF2B5EF4-FFF2-40B4-BE49-F238E27FC236}">
                <a16:creationId xmlns:a16="http://schemas.microsoft.com/office/drawing/2014/main" id="{B3EE16E0-8073-4E2A-9C9F-F1FDC532E2B6}"/>
              </a:ext>
            </a:extLst>
          </p:cNvPr>
          <p:cNvSpPr txBox="1"/>
          <p:nvPr/>
        </p:nvSpPr>
        <p:spPr>
          <a:xfrm>
            <a:off x="1985238" y="1596599"/>
            <a:ext cx="8959854" cy="1569660"/>
          </a:xfrm>
          <a:prstGeom prst="rect">
            <a:avLst/>
          </a:prstGeom>
          <a:noFill/>
        </p:spPr>
        <p:txBody>
          <a:bodyPr wrap="square" rtlCol="0">
            <a:spAutoFit/>
          </a:bodyPr>
          <a:lstStyle/>
          <a:p>
            <a:r>
              <a:rPr lang="en-US" sz="2400" b="1" u="sng" dirty="0"/>
              <a:t>Arrays of literals:</a:t>
            </a:r>
          </a:p>
          <a:p>
            <a:pPr marL="342900" indent="-342900">
              <a:buFont typeface="Arial" panose="020B0604020202020204" pitchFamily="34" charset="0"/>
              <a:buChar char="•"/>
            </a:pPr>
            <a:r>
              <a:rPr lang="en-US" sz="2400" dirty="0">
                <a:latin typeface="Consolas" panose="020B0609020204030204" pitchFamily="49" charset="0"/>
              </a:rPr>
              <a:t>#(1 2 3 4 5)</a:t>
            </a:r>
            <a:r>
              <a:rPr lang="en-US" sz="2400" dirty="0"/>
              <a:t>	Array of integers, numbers separated by spaces</a:t>
            </a:r>
          </a:p>
          <a:p>
            <a:pPr marL="342900" indent="-342900">
              <a:buFont typeface="Arial" panose="020B0604020202020204" pitchFamily="34" charset="0"/>
              <a:buChar char="•"/>
            </a:pPr>
            <a:r>
              <a:rPr lang="en-US" sz="2400" dirty="0">
                <a:latin typeface="Consolas" panose="020B0609020204030204" pitchFamily="49" charset="0"/>
              </a:rPr>
              <a:t>#(1 2.0 #</a:t>
            </a:r>
            <a:r>
              <a:rPr lang="en-US" sz="2400" dirty="0" err="1">
                <a:latin typeface="Consolas" panose="020B0609020204030204" pitchFamily="49" charset="0"/>
              </a:rPr>
              <a:t>aSymbol</a:t>
            </a:r>
            <a:r>
              <a:rPr lang="en-US" sz="2400" dirty="0">
                <a:latin typeface="Consolas" panose="020B0609020204030204" pitchFamily="49" charset="0"/>
              </a:rPr>
              <a:t> ‘Hello’)</a:t>
            </a:r>
          </a:p>
          <a:p>
            <a:pPr marL="800100" lvl="1" indent="-342900">
              <a:buFont typeface="Courier New" panose="02070309020205020404" pitchFamily="49" charset="0"/>
              <a:buChar char="o"/>
            </a:pPr>
            <a:r>
              <a:rPr lang="en-US" sz="2400" dirty="0"/>
              <a:t>Array of anything and everything, heterogeneous</a:t>
            </a:r>
          </a:p>
        </p:txBody>
      </p:sp>
      <p:sp>
        <p:nvSpPr>
          <p:cNvPr id="5" name="TextBox 4">
            <a:extLst>
              <a:ext uri="{FF2B5EF4-FFF2-40B4-BE49-F238E27FC236}">
                <a16:creationId xmlns:a16="http://schemas.microsoft.com/office/drawing/2014/main" id="{7849AEFD-EDFA-4794-9EDF-443755C4B4AE}"/>
              </a:ext>
            </a:extLst>
          </p:cNvPr>
          <p:cNvSpPr txBox="1"/>
          <p:nvPr/>
        </p:nvSpPr>
        <p:spPr>
          <a:xfrm>
            <a:off x="5394305" y="5543397"/>
            <a:ext cx="6303146" cy="830997"/>
          </a:xfrm>
          <a:prstGeom prst="rect">
            <a:avLst/>
          </a:prstGeom>
          <a:solidFill>
            <a:schemeClr val="bg1"/>
          </a:solidFill>
          <a:ln w="76200">
            <a:solidFill>
              <a:schemeClr val="accent1"/>
            </a:solidFill>
          </a:ln>
        </p:spPr>
        <p:txBody>
          <a:bodyPr wrap="square" rtlCol="0">
            <a:spAutoFit/>
          </a:bodyPr>
          <a:lstStyle/>
          <a:p>
            <a:pPr marL="342900" indent="-342900">
              <a:buFont typeface="Arial" panose="020B0604020202020204" pitchFamily="34" charset="0"/>
              <a:buChar char="•"/>
            </a:pPr>
            <a:r>
              <a:rPr lang="en-US" sz="2400" dirty="0"/>
              <a:t>Smalltalk knows how to print an entire array</a:t>
            </a:r>
          </a:p>
          <a:p>
            <a:pPr marL="342900" indent="-342900">
              <a:buFont typeface="Arial" panose="020B0604020202020204" pitchFamily="34" charset="0"/>
              <a:buChar char="•"/>
            </a:pPr>
            <a:r>
              <a:rPr lang="en-US" sz="2400" dirty="0"/>
              <a:t>What about accessing individual elements?</a:t>
            </a:r>
          </a:p>
        </p:txBody>
      </p:sp>
      <p:sp>
        <p:nvSpPr>
          <p:cNvPr id="6" name="Title 1">
            <a:extLst>
              <a:ext uri="{FF2B5EF4-FFF2-40B4-BE49-F238E27FC236}">
                <a16:creationId xmlns:a16="http://schemas.microsoft.com/office/drawing/2014/main" id="{7E8C8A4E-E0C0-4FE0-A83B-9BC99FDCFFF7}"/>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More Literals</a:t>
            </a:r>
            <a:endParaRPr lang="en-US" sz="4000" dirty="0">
              <a:latin typeface="+mn-lt"/>
            </a:endParaRPr>
          </a:p>
        </p:txBody>
      </p:sp>
      <p:cxnSp>
        <p:nvCxnSpPr>
          <p:cNvPr id="7" name="Straight Connector 6">
            <a:extLst>
              <a:ext uri="{FF2B5EF4-FFF2-40B4-BE49-F238E27FC236}">
                <a16:creationId xmlns:a16="http://schemas.microsoft.com/office/drawing/2014/main" id="{0AC4C4ED-A2D4-456B-9640-3BEC92475F63}"/>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60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bg/>
                                          </p:spTgt>
                                        </p:tgtEl>
                                        <p:attrNameLst>
                                          <p:attrName>style.visibility</p:attrName>
                                        </p:attrNameLst>
                                      </p:cBhvr>
                                      <p:to>
                                        <p:strVal val="visible"/>
                                      </p:to>
                                    </p:set>
                                    <p:animEffect transition="in" filter="fade">
                                      <p:cBhvr>
                                        <p:cTn id="30" dur="500"/>
                                        <p:tgtEl>
                                          <p:spTgt spid="5">
                                            <p:bg/>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animEffect transition="in" filter="fade">
                                      <p:cBhvr>
                                        <p:cTn id="35" dur="500"/>
                                        <p:tgtEl>
                                          <p:spTgt spid="5">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xEl>
                                              <p:pRg st="1" end="1"/>
                                            </p:txEl>
                                          </p:spTgt>
                                        </p:tgtEl>
                                        <p:attrNameLst>
                                          <p:attrName>style.visibility</p:attrName>
                                        </p:attrNameLst>
                                      </p:cBhvr>
                                      <p:to>
                                        <p:strVal val="visible"/>
                                      </p:to>
                                    </p:set>
                                    <p:animEffect transition="in" filter="fade">
                                      <p:cBhvr>
                                        <p:cTn id="40"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0845118-8ACA-4781-B2DE-16805EDCA49E}"/>
              </a:ext>
            </a:extLst>
          </p:cNvPr>
          <p:cNvPicPr>
            <a:picLocks noChangeAspect="1"/>
          </p:cNvPicPr>
          <p:nvPr/>
        </p:nvPicPr>
        <p:blipFill rotWithShape="1">
          <a:blip r:embed="rId2"/>
          <a:srcRect b="15413"/>
          <a:stretch/>
        </p:blipFill>
        <p:spPr>
          <a:xfrm>
            <a:off x="838200" y="2905253"/>
            <a:ext cx="10515600" cy="3944448"/>
          </a:xfrm>
          <a:prstGeom prst="rect">
            <a:avLst/>
          </a:prstGeom>
        </p:spPr>
      </p:pic>
      <p:sp>
        <p:nvSpPr>
          <p:cNvPr id="4" name="Rectangle: Rounded Corners 3">
            <a:extLst>
              <a:ext uri="{FF2B5EF4-FFF2-40B4-BE49-F238E27FC236}">
                <a16:creationId xmlns:a16="http://schemas.microsoft.com/office/drawing/2014/main" id="{B013BDBA-3881-481E-8B60-065A748AEDFF}"/>
              </a:ext>
            </a:extLst>
          </p:cNvPr>
          <p:cNvSpPr/>
          <p:nvPr/>
        </p:nvSpPr>
        <p:spPr>
          <a:xfrm>
            <a:off x="949035" y="5380194"/>
            <a:ext cx="3480047" cy="660387"/>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07E6B86-FC13-4F45-8474-3E4A9269E6B9}"/>
              </a:ext>
            </a:extLst>
          </p:cNvPr>
          <p:cNvSpPr txBox="1"/>
          <p:nvPr/>
        </p:nvSpPr>
        <p:spPr>
          <a:xfrm>
            <a:off x="1233996" y="1579402"/>
            <a:ext cx="10315852"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Use </a:t>
            </a:r>
            <a:r>
              <a:rPr lang="en-US" sz="2400" b="1" dirty="0"/>
              <a:t>at</a:t>
            </a:r>
            <a:r>
              <a:rPr lang="en-US" sz="2400" b="1"/>
              <a:t>:</a:t>
            </a:r>
            <a:r>
              <a:rPr lang="en-US" sz="2400"/>
              <a:t> message </a:t>
            </a:r>
            <a:r>
              <a:rPr lang="en-US" sz="2400" dirty="0"/>
              <a:t>with single argument indicated index</a:t>
            </a:r>
          </a:p>
          <a:p>
            <a:pPr marL="342900" indent="-342900">
              <a:buFont typeface="Arial" panose="020B0604020202020204" pitchFamily="34" charset="0"/>
              <a:buChar char="•"/>
            </a:pPr>
            <a:r>
              <a:rPr lang="en-US" sz="2400" dirty="0"/>
              <a:t>Based on what is printed, we see that indexing in Smalltalk starts at 1!</a:t>
            </a:r>
          </a:p>
        </p:txBody>
      </p:sp>
      <p:sp>
        <p:nvSpPr>
          <p:cNvPr id="6" name="Title 1">
            <a:extLst>
              <a:ext uri="{FF2B5EF4-FFF2-40B4-BE49-F238E27FC236}">
                <a16:creationId xmlns:a16="http://schemas.microsoft.com/office/drawing/2014/main" id="{B3A58811-E274-458B-B165-5431330519DE}"/>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Accessing Array Elements</a:t>
            </a:r>
            <a:endParaRPr lang="en-US" sz="4000" dirty="0">
              <a:latin typeface="+mn-lt"/>
            </a:endParaRPr>
          </a:p>
        </p:txBody>
      </p:sp>
      <p:cxnSp>
        <p:nvCxnSpPr>
          <p:cNvPr id="7" name="Straight Connector 6">
            <a:extLst>
              <a:ext uri="{FF2B5EF4-FFF2-40B4-BE49-F238E27FC236}">
                <a16:creationId xmlns:a16="http://schemas.microsoft.com/office/drawing/2014/main" id="{5E816F24-B154-40CA-B5AE-A2095A5CF508}"/>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72F9E61-48C1-443F-B6BE-839CABBC47B9}"/>
              </a:ext>
            </a:extLst>
          </p:cNvPr>
          <p:cNvSpPr txBox="1"/>
          <p:nvPr/>
        </p:nvSpPr>
        <p:spPr>
          <a:xfrm>
            <a:off x="4651898" y="5294888"/>
            <a:ext cx="3480047" cy="830997"/>
          </a:xfrm>
          <a:prstGeom prst="rect">
            <a:avLst/>
          </a:prstGeom>
          <a:solidFill>
            <a:schemeClr val="bg1"/>
          </a:solidFill>
          <a:ln w="57150">
            <a:solidFill>
              <a:schemeClr val="accent6"/>
            </a:solidFill>
          </a:ln>
        </p:spPr>
        <p:txBody>
          <a:bodyPr wrap="square" rtlCol="0">
            <a:spAutoFit/>
          </a:bodyPr>
          <a:lstStyle/>
          <a:p>
            <a:pPr algn="ctr"/>
            <a:r>
              <a:rPr lang="en-US" sz="2400" dirty="0"/>
              <a:t>Brackets here are simply enforcing precedence</a:t>
            </a:r>
          </a:p>
        </p:txBody>
      </p:sp>
    </p:spTree>
    <p:extLst>
      <p:ext uri="{BB962C8B-B14F-4D97-AF65-F5344CB8AC3E}">
        <p14:creationId xmlns:p14="http://schemas.microsoft.com/office/powerpoint/2010/main" val="55346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P spid="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11D2A0-24B8-4C2B-A9ED-7EA18E34E2AA}"/>
              </a:ext>
            </a:extLst>
          </p:cNvPr>
          <p:cNvPicPr>
            <a:picLocks noChangeAspect="1"/>
          </p:cNvPicPr>
          <p:nvPr/>
        </p:nvPicPr>
        <p:blipFill rotWithShape="1">
          <a:blip r:embed="rId2"/>
          <a:srcRect b="17664"/>
          <a:stretch/>
        </p:blipFill>
        <p:spPr>
          <a:xfrm>
            <a:off x="838200" y="3018509"/>
            <a:ext cx="10515600" cy="3839492"/>
          </a:xfrm>
          <a:prstGeom prst="rect">
            <a:avLst/>
          </a:prstGeom>
        </p:spPr>
      </p:pic>
      <p:sp>
        <p:nvSpPr>
          <p:cNvPr id="4" name="TextBox 3">
            <a:extLst>
              <a:ext uri="{FF2B5EF4-FFF2-40B4-BE49-F238E27FC236}">
                <a16:creationId xmlns:a16="http://schemas.microsoft.com/office/drawing/2014/main" id="{89E44BC1-B8F6-499E-AA52-2CBF31FF487C}"/>
              </a:ext>
            </a:extLst>
          </p:cNvPr>
          <p:cNvSpPr txBox="1"/>
          <p:nvPr/>
        </p:nvSpPr>
        <p:spPr>
          <a:xfrm>
            <a:off x="1233996" y="1579402"/>
            <a:ext cx="10315852"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Use </a:t>
            </a:r>
            <a:r>
              <a:rPr lang="en-US" sz="2400" b="1" dirty="0"/>
              <a:t>at:</a:t>
            </a:r>
            <a:r>
              <a:rPr lang="en-US" sz="2400" dirty="0"/>
              <a:t> keyword with single argument indicated index </a:t>
            </a:r>
          </a:p>
          <a:p>
            <a:pPr marL="342900" indent="-342900">
              <a:buFont typeface="Arial" panose="020B0604020202020204" pitchFamily="34" charset="0"/>
              <a:buChar char="•"/>
            </a:pPr>
            <a:r>
              <a:rPr lang="en-US" sz="2400" dirty="0"/>
              <a:t>Based on what is printed, we see that indexing in Smalltalk starts at 1!</a:t>
            </a:r>
          </a:p>
          <a:p>
            <a:pPr marL="342900" indent="-342900">
              <a:buFont typeface="Arial" panose="020B0604020202020204" pitchFamily="34" charset="0"/>
              <a:buChar char="•"/>
            </a:pPr>
            <a:r>
              <a:rPr lang="en-US" sz="2400" dirty="0"/>
              <a:t>Don’t go out of bounds. Runtime error.</a:t>
            </a:r>
          </a:p>
        </p:txBody>
      </p:sp>
      <p:sp>
        <p:nvSpPr>
          <p:cNvPr id="5" name="Rectangle: Rounded Corners 4">
            <a:extLst>
              <a:ext uri="{FF2B5EF4-FFF2-40B4-BE49-F238E27FC236}">
                <a16:creationId xmlns:a16="http://schemas.microsoft.com/office/drawing/2014/main" id="{32781AA1-89B2-4B63-88AE-8421BC02CA83}"/>
              </a:ext>
            </a:extLst>
          </p:cNvPr>
          <p:cNvSpPr/>
          <p:nvPr/>
        </p:nvSpPr>
        <p:spPr>
          <a:xfrm>
            <a:off x="976717" y="6024793"/>
            <a:ext cx="3041102" cy="376008"/>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5555128-B2F4-4720-9EA3-B63EAE8E57AD}"/>
              </a:ext>
            </a:extLst>
          </p:cNvPr>
          <p:cNvCxnSpPr>
            <a:cxnSpLocks/>
          </p:cNvCxnSpPr>
          <p:nvPr/>
        </p:nvCxnSpPr>
        <p:spPr>
          <a:xfrm flipV="1">
            <a:off x="4017819" y="4257779"/>
            <a:ext cx="1690341" cy="17670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6950FECB-06EB-4319-AD3A-16D21855D493}"/>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Accessing Array Elements</a:t>
            </a:r>
            <a:endParaRPr lang="en-US" sz="4000" dirty="0">
              <a:latin typeface="+mn-lt"/>
            </a:endParaRPr>
          </a:p>
        </p:txBody>
      </p:sp>
      <p:cxnSp>
        <p:nvCxnSpPr>
          <p:cNvPr id="9" name="Straight Connector 8">
            <a:extLst>
              <a:ext uri="{FF2B5EF4-FFF2-40B4-BE49-F238E27FC236}">
                <a16:creationId xmlns:a16="http://schemas.microsoft.com/office/drawing/2014/main" id="{12547031-3DC2-4018-A389-A4651A86C730}"/>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56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9E15FF-1E43-4020-A095-5CD5CA1850AC}"/>
              </a:ext>
            </a:extLst>
          </p:cNvPr>
          <p:cNvSpPr/>
          <p:nvPr/>
        </p:nvSpPr>
        <p:spPr>
          <a:xfrm>
            <a:off x="1405788" y="1766936"/>
            <a:ext cx="9380424" cy="869469"/>
          </a:xfrm>
          <a:prstGeom prst="rect">
            <a:avLst/>
          </a:prstGeom>
        </p:spPr>
        <p:txBody>
          <a:bodyPr wrap="square">
            <a:spAutoFit/>
          </a:bodyPr>
          <a:lstStyle/>
          <a:p>
            <a:pPr marL="342900" indent="-342900" fontAlgn="base">
              <a:spcAft>
                <a:spcPts val="300"/>
              </a:spcAft>
              <a:buFont typeface="Arial" panose="020B0604020202020204" pitchFamily="34" charset="0"/>
              <a:buChar char="•"/>
            </a:pPr>
            <a:r>
              <a:rPr lang="en-CA" sz="2400" b="0" i="0" dirty="0">
                <a:solidFill>
                  <a:srgbClr val="111111"/>
                </a:solidFill>
                <a:effectLst/>
              </a:rPr>
              <a:t>Study fundamental concepts in the design of programming languages.</a:t>
            </a:r>
          </a:p>
          <a:p>
            <a:pPr marL="342900" indent="-342900" fontAlgn="base">
              <a:spcAft>
                <a:spcPts val="300"/>
              </a:spcAft>
              <a:buFont typeface="Arial" panose="020B0604020202020204" pitchFamily="34" charset="0"/>
              <a:buChar char="•"/>
            </a:pPr>
            <a:r>
              <a:rPr lang="en-CA" sz="2400" b="0" i="0" dirty="0">
                <a:solidFill>
                  <a:srgbClr val="111111"/>
                </a:solidFill>
                <a:effectLst/>
              </a:rPr>
              <a:t>Explore through four languages: Smalltalk, Elixir, Haskell, and Rust.</a:t>
            </a:r>
          </a:p>
        </p:txBody>
      </p:sp>
      <p:cxnSp>
        <p:nvCxnSpPr>
          <p:cNvPr id="7" name="Straight Connector 6">
            <a:extLst>
              <a:ext uri="{FF2B5EF4-FFF2-40B4-BE49-F238E27FC236}">
                <a16:creationId xmlns:a16="http://schemas.microsoft.com/office/drawing/2014/main" id="{1E917724-E83D-40D1-8000-AF6028E26724}"/>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927EECDF-6F15-44CF-8660-373CAF40C8EF}"/>
              </a:ext>
            </a:extLst>
          </p:cNvPr>
          <p:cNvSpPr>
            <a:spLocks noGrp="1"/>
          </p:cNvSpPr>
          <p:nvPr>
            <p:ph type="title"/>
          </p:nvPr>
        </p:nvSpPr>
        <p:spPr>
          <a:xfrm>
            <a:off x="838200" y="8299"/>
            <a:ext cx="10515600" cy="1325563"/>
          </a:xfrm>
        </p:spPr>
        <p:txBody>
          <a:bodyPr>
            <a:normAutofit/>
          </a:bodyPr>
          <a:lstStyle/>
          <a:p>
            <a:pPr algn="ctr"/>
            <a:r>
              <a:rPr lang="en-US" sz="4000" b="1" dirty="0">
                <a:latin typeface="+mn-lt"/>
              </a:rPr>
              <a:t>Course Synopsis</a:t>
            </a:r>
            <a:endParaRPr lang="en-US" sz="2800" b="1" dirty="0">
              <a:latin typeface="+mn-lt"/>
            </a:endParaRPr>
          </a:p>
        </p:txBody>
      </p:sp>
      <p:sp>
        <p:nvSpPr>
          <p:cNvPr id="5" name="Rectangle 4">
            <a:extLst>
              <a:ext uri="{FF2B5EF4-FFF2-40B4-BE49-F238E27FC236}">
                <a16:creationId xmlns:a16="http://schemas.microsoft.com/office/drawing/2014/main" id="{01C932E5-4EF1-4F3D-9965-854AA370DD5C}"/>
              </a:ext>
            </a:extLst>
          </p:cNvPr>
          <p:cNvSpPr/>
          <p:nvPr/>
        </p:nvSpPr>
        <p:spPr>
          <a:xfrm>
            <a:off x="1405788" y="4323775"/>
            <a:ext cx="9308395" cy="2054409"/>
          </a:xfrm>
          <a:prstGeom prst="rect">
            <a:avLst/>
          </a:prstGeom>
        </p:spPr>
        <p:txBody>
          <a:bodyPr wrap="square">
            <a:spAutoFit/>
          </a:bodyPr>
          <a:lstStyle/>
          <a:p>
            <a:pPr fontAlgn="base">
              <a:spcAft>
                <a:spcPts val="300"/>
              </a:spcAft>
            </a:pPr>
            <a:r>
              <a:rPr lang="en-CA" sz="2400" u="sng" dirty="0">
                <a:solidFill>
                  <a:srgbClr val="111111"/>
                </a:solidFill>
              </a:rPr>
              <a:t>Each of these differs in a number of significant language characteristics: </a:t>
            </a:r>
          </a:p>
          <a:p>
            <a:pPr fontAlgn="base">
              <a:spcAft>
                <a:spcPts val="300"/>
              </a:spcAft>
            </a:pPr>
            <a:r>
              <a:rPr lang="en-CA" sz="2400" b="1" dirty="0">
                <a:solidFill>
                  <a:srgbClr val="111111"/>
                </a:solidFill>
              </a:rPr>
              <a:t>Type systems</a:t>
            </a:r>
            <a:r>
              <a:rPr lang="en-CA" sz="2400" dirty="0">
                <a:solidFill>
                  <a:srgbClr val="111111"/>
                </a:solidFill>
              </a:rPr>
              <a:t>: static VS dynamic, strong VS weak typing </a:t>
            </a:r>
          </a:p>
          <a:p>
            <a:pPr fontAlgn="base">
              <a:spcAft>
                <a:spcPts val="300"/>
              </a:spcAft>
            </a:pPr>
            <a:r>
              <a:rPr lang="en-CA" sz="2400" b="1" dirty="0">
                <a:solidFill>
                  <a:srgbClr val="111111"/>
                </a:solidFill>
              </a:rPr>
              <a:t>Paradigm:</a:t>
            </a:r>
            <a:r>
              <a:rPr lang="en-CA" sz="2400" dirty="0">
                <a:solidFill>
                  <a:srgbClr val="111111"/>
                </a:solidFill>
              </a:rPr>
              <a:t> object oriented, functional, and imperative</a:t>
            </a:r>
          </a:p>
          <a:p>
            <a:pPr fontAlgn="base">
              <a:spcAft>
                <a:spcPts val="300"/>
              </a:spcAft>
            </a:pPr>
            <a:r>
              <a:rPr lang="en-CA" sz="2400" b="1" dirty="0">
                <a:solidFill>
                  <a:srgbClr val="111111"/>
                </a:solidFill>
              </a:rPr>
              <a:t>Syntax and semantics:</a:t>
            </a:r>
            <a:r>
              <a:rPr lang="en-CA" sz="2400" dirty="0">
                <a:solidFill>
                  <a:srgbClr val="111111"/>
                </a:solidFill>
              </a:rPr>
              <a:t> scoping rules, data types, control structures, subprograms, encapsulation, concurrency, and exception handling.</a:t>
            </a:r>
          </a:p>
        </p:txBody>
      </p:sp>
      <p:pic>
        <p:nvPicPr>
          <p:cNvPr id="9" name="Picture 2" descr="Image result for smalltalk language">
            <a:extLst>
              <a:ext uri="{FF2B5EF4-FFF2-40B4-BE49-F238E27FC236}">
                <a16:creationId xmlns:a16="http://schemas.microsoft.com/office/drawing/2014/main" id="{FB15A808-2D9D-422A-8589-E66E654CA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0827" y="2864708"/>
            <a:ext cx="849804" cy="10723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a:extLst>
              <a:ext uri="{FF2B5EF4-FFF2-40B4-BE49-F238E27FC236}">
                <a16:creationId xmlns:a16="http://schemas.microsoft.com/office/drawing/2014/main" id="{4AC21AEF-30AC-4D8B-866B-EBC62BE6A1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8960" y="2984054"/>
            <a:ext cx="889892" cy="8898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elixir lang">
            <a:extLst>
              <a:ext uri="{FF2B5EF4-FFF2-40B4-BE49-F238E27FC236}">
                <a16:creationId xmlns:a16="http://schemas.microsoft.com/office/drawing/2014/main" id="{3160A866-F3F4-4671-86A0-910F224DC0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048" t="6466" r="31554" b="5301"/>
          <a:stretch/>
        </p:blipFill>
        <p:spPr bwMode="auto">
          <a:xfrm>
            <a:off x="5072045" y="2833768"/>
            <a:ext cx="683910" cy="12101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haskell">
            <a:extLst>
              <a:ext uri="{FF2B5EF4-FFF2-40B4-BE49-F238E27FC236}">
                <a16:creationId xmlns:a16="http://schemas.microsoft.com/office/drawing/2014/main" id="{0DB4B286-B897-4404-AF68-B5DB0F4757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6518" y="3086234"/>
            <a:ext cx="1011879" cy="714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74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500"/>
                                        <p:tgtEl>
                                          <p:spTgt spid="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fade">
                                      <p:cBhvr>
                                        <p:cTn id="41" dur="500"/>
                                        <p:tgtEl>
                                          <p:spTgt spid="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txEl>
                                              <p:pRg st="3" end="3"/>
                                            </p:txEl>
                                          </p:spTgt>
                                        </p:tgtEl>
                                        <p:attrNameLst>
                                          <p:attrName>style.visibility</p:attrName>
                                        </p:attrNameLst>
                                      </p:cBhvr>
                                      <p:to>
                                        <p:strVal val="visible"/>
                                      </p:to>
                                    </p:set>
                                    <p:animEffect transition="in" filter="fade">
                                      <p:cBhvr>
                                        <p:cTn id="4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7FD5B8-72EC-4E3F-A3E4-AB57C484D596}"/>
              </a:ext>
            </a:extLst>
          </p:cNvPr>
          <p:cNvPicPr>
            <a:picLocks noChangeAspect="1"/>
          </p:cNvPicPr>
          <p:nvPr/>
        </p:nvPicPr>
        <p:blipFill rotWithShape="1">
          <a:blip r:embed="rId2"/>
          <a:srcRect t="12583"/>
          <a:stretch/>
        </p:blipFill>
        <p:spPr>
          <a:xfrm>
            <a:off x="0" y="1245733"/>
            <a:ext cx="12192000" cy="5612267"/>
          </a:xfrm>
          <a:prstGeom prst="rect">
            <a:avLst/>
          </a:prstGeom>
        </p:spPr>
      </p:pic>
      <p:sp>
        <p:nvSpPr>
          <p:cNvPr id="5" name="Title 1">
            <a:extLst>
              <a:ext uri="{FF2B5EF4-FFF2-40B4-BE49-F238E27FC236}">
                <a16:creationId xmlns:a16="http://schemas.microsoft.com/office/drawing/2014/main" id="{9CFE1212-2EB1-43D0-A1AF-5A9196A3484C}"/>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Summary: </a:t>
            </a:r>
            <a:r>
              <a:rPr lang="en-US" sz="4000" dirty="0">
                <a:latin typeface="+mn-lt"/>
              </a:rPr>
              <a:t>Literals</a:t>
            </a:r>
          </a:p>
        </p:txBody>
      </p:sp>
      <p:cxnSp>
        <p:nvCxnSpPr>
          <p:cNvPr id="6" name="Straight Connector 5">
            <a:extLst>
              <a:ext uri="{FF2B5EF4-FFF2-40B4-BE49-F238E27FC236}">
                <a16:creationId xmlns:a16="http://schemas.microsoft.com/office/drawing/2014/main" id="{49D47028-8A2F-4DD8-A1D2-2C8482417252}"/>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47214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rithmetic"/>
          <p:cNvPicPr>
            <a:picLocks noChangeAspect="1" noChangeArrowheads="1"/>
          </p:cNvPicPr>
          <p:nvPr/>
        </p:nvPicPr>
        <p:blipFill rotWithShape="1">
          <a:blip r:embed="rId2">
            <a:extLst>
              <a:ext uri="{28A0092B-C50C-407E-A947-70E740481C1C}">
                <a14:useLocalDpi xmlns:a14="http://schemas.microsoft.com/office/drawing/2010/main" val="0"/>
              </a:ext>
            </a:extLst>
          </a:blip>
          <a:srcRect t="11369" b="3734"/>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2828835"/>
            <a:ext cx="12192000" cy="1200329"/>
          </a:xfrm>
          <a:prstGeom prst="rect">
            <a:avLst/>
          </a:prstGeom>
          <a:solidFill>
            <a:srgbClr val="FFFFFF">
              <a:alpha val="80000"/>
            </a:srgbClr>
          </a:solidFill>
          <a:ln w="76200">
            <a:noFill/>
          </a:ln>
        </p:spPr>
        <p:txBody>
          <a:bodyPr wrap="square" rtlCol="0">
            <a:spAutoFit/>
          </a:bodyPr>
          <a:lstStyle/>
          <a:p>
            <a:pPr algn="ctr"/>
            <a:r>
              <a:rPr lang="en-US" sz="7200" b="1" dirty="0">
                <a:solidFill>
                  <a:schemeClr val="accent1"/>
                </a:solidFill>
              </a:rPr>
              <a:t>Arithmetic Expressions</a:t>
            </a:r>
          </a:p>
        </p:txBody>
      </p:sp>
    </p:spTree>
    <p:extLst>
      <p:ext uri="{BB962C8B-B14F-4D97-AF65-F5344CB8AC3E}">
        <p14:creationId xmlns:p14="http://schemas.microsoft.com/office/powerpoint/2010/main" val="318785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771A34-C8AD-4630-A2C6-6C8824490F69}"/>
              </a:ext>
            </a:extLst>
          </p:cNvPr>
          <p:cNvPicPr>
            <a:picLocks noChangeAspect="1"/>
          </p:cNvPicPr>
          <p:nvPr/>
        </p:nvPicPr>
        <p:blipFill rotWithShape="1">
          <a:blip r:embed="rId2"/>
          <a:srcRect b="21657"/>
          <a:stretch/>
        </p:blipFill>
        <p:spPr>
          <a:xfrm>
            <a:off x="568012" y="3016989"/>
            <a:ext cx="11055976" cy="3841011"/>
          </a:xfrm>
          <a:prstGeom prst="rect">
            <a:avLst/>
          </a:prstGeom>
        </p:spPr>
      </p:pic>
      <p:pic>
        <p:nvPicPr>
          <p:cNvPr id="3" name="Picture 2">
            <a:extLst>
              <a:ext uri="{FF2B5EF4-FFF2-40B4-BE49-F238E27FC236}">
                <a16:creationId xmlns:a16="http://schemas.microsoft.com/office/drawing/2014/main" id="{875A000D-B96A-4660-ABB8-9003737F3F7E}"/>
              </a:ext>
            </a:extLst>
          </p:cNvPr>
          <p:cNvPicPr>
            <a:picLocks noChangeAspect="1"/>
          </p:cNvPicPr>
          <p:nvPr/>
        </p:nvPicPr>
        <p:blipFill>
          <a:blip r:embed="rId3"/>
          <a:stretch>
            <a:fillRect/>
          </a:stretch>
        </p:blipFill>
        <p:spPr>
          <a:xfrm>
            <a:off x="1450019" y="842863"/>
            <a:ext cx="3746377" cy="735432"/>
          </a:xfrm>
          <a:prstGeom prst="rect">
            <a:avLst/>
          </a:prstGeom>
        </p:spPr>
      </p:pic>
      <p:pic>
        <p:nvPicPr>
          <p:cNvPr id="4" name="Picture 10" descr="Image result for java">
            <a:extLst>
              <a:ext uri="{FF2B5EF4-FFF2-40B4-BE49-F238E27FC236}">
                <a16:creationId xmlns:a16="http://schemas.microsoft.com/office/drawing/2014/main" id="{5A0BE6F6-DF80-4CD6-9FFA-3DEE6AD9E0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6188" y="359339"/>
            <a:ext cx="2201293" cy="14675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3FA827-2FBA-414E-8FBC-26D7CAC90C8F}"/>
              </a:ext>
            </a:extLst>
          </p:cNvPr>
          <p:cNvSpPr txBox="1"/>
          <p:nvPr/>
        </p:nvSpPr>
        <p:spPr>
          <a:xfrm>
            <a:off x="5592932" y="487304"/>
            <a:ext cx="1970843" cy="1446550"/>
          </a:xfrm>
          <a:prstGeom prst="rect">
            <a:avLst/>
          </a:prstGeom>
          <a:noFill/>
        </p:spPr>
        <p:txBody>
          <a:bodyPr wrap="square" rtlCol="0">
            <a:spAutoFit/>
          </a:bodyPr>
          <a:lstStyle/>
          <a:p>
            <a:pPr algn="ctr"/>
            <a:r>
              <a:rPr lang="en-US" sz="8800" b="1" dirty="0">
                <a:solidFill>
                  <a:schemeClr val="accent1"/>
                </a:solidFill>
              </a:rPr>
              <a:t>VS.</a:t>
            </a:r>
          </a:p>
        </p:txBody>
      </p:sp>
      <p:sp>
        <p:nvSpPr>
          <p:cNvPr id="6" name="TextBox 5">
            <a:extLst>
              <a:ext uri="{FF2B5EF4-FFF2-40B4-BE49-F238E27FC236}">
                <a16:creationId xmlns:a16="http://schemas.microsoft.com/office/drawing/2014/main" id="{DC9AB8E6-7FDB-4DC6-BA68-5D6355E9352C}"/>
              </a:ext>
            </a:extLst>
          </p:cNvPr>
          <p:cNvSpPr txBox="1"/>
          <p:nvPr/>
        </p:nvSpPr>
        <p:spPr>
          <a:xfrm>
            <a:off x="1313895" y="2137603"/>
            <a:ext cx="9303798" cy="461665"/>
          </a:xfrm>
          <a:prstGeom prst="rect">
            <a:avLst/>
          </a:prstGeom>
          <a:noFill/>
        </p:spPr>
        <p:txBody>
          <a:bodyPr wrap="square" rtlCol="0">
            <a:spAutoFit/>
          </a:bodyPr>
          <a:lstStyle/>
          <a:p>
            <a:pPr algn="ctr"/>
            <a:r>
              <a:rPr lang="en-US" sz="2400" dirty="0"/>
              <a:t>Arithmetic is largely the same in every language. Math is math.</a:t>
            </a:r>
          </a:p>
        </p:txBody>
      </p:sp>
      <p:sp>
        <p:nvSpPr>
          <p:cNvPr id="8" name="TextBox 7">
            <a:extLst>
              <a:ext uri="{FF2B5EF4-FFF2-40B4-BE49-F238E27FC236}">
                <a16:creationId xmlns:a16="http://schemas.microsoft.com/office/drawing/2014/main" id="{E54B4533-B9CE-4BF5-905B-5CD5084CB6D5}"/>
              </a:ext>
            </a:extLst>
          </p:cNvPr>
          <p:cNvSpPr txBox="1"/>
          <p:nvPr/>
        </p:nvSpPr>
        <p:spPr>
          <a:xfrm>
            <a:off x="7313508" y="3972905"/>
            <a:ext cx="4047219" cy="1200329"/>
          </a:xfrm>
          <a:prstGeom prst="rect">
            <a:avLst/>
          </a:prstGeom>
          <a:solidFill>
            <a:schemeClr val="bg1"/>
          </a:solidFill>
          <a:ln w="76200">
            <a:solidFill>
              <a:schemeClr val="accent1"/>
            </a:solidFill>
          </a:ln>
        </p:spPr>
        <p:txBody>
          <a:bodyPr wrap="square" rtlCol="0">
            <a:spAutoFit/>
          </a:bodyPr>
          <a:lstStyle/>
          <a:p>
            <a:pPr marL="342900" indent="-342900">
              <a:buFont typeface="Arial" panose="020B0604020202020204" pitchFamily="34" charset="0"/>
              <a:buChar char="•"/>
            </a:pPr>
            <a:r>
              <a:rPr lang="en-US" sz="2400" dirty="0"/>
              <a:t>So far, this is typical</a:t>
            </a:r>
          </a:p>
          <a:p>
            <a:pPr marL="342900" indent="-342900">
              <a:buFont typeface="Arial" panose="020B0604020202020204" pitchFamily="34" charset="0"/>
              <a:buChar char="•"/>
            </a:pPr>
            <a:r>
              <a:rPr lang="en-US" sz="2400" dirty="0"/>
              <a:t>Notice integer operations produce integer results</a:t>
            </a:r>
          </a:p>
        </p:txBody>
      </p:sp>
    </p:spTree>
    <p:extLst>
      <p:ext uri="{BB962C8B-B14F-4D97-AF65-F5344CB8AC3E}">
        <p14:creationId xmlns:p14="http://schemas.microsoft.com/office/powerpoint/2010/main" val="224665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bg/>
                                          </p:spTgt>
                                        </p:tgtEl>
                                        <p:attrNameLst>
                                          <p:attrName>style.visibility</p:attrName>
                                        </p:attrNameLst>
                                      </p:cBhvr>
                                      <p:to>
                                        <p:strVal val="visible"/>
                                      </p:to>
                                    </p:set>
                                    <p:animEffect transition="in" filter="fade">
                                      <p:cBhvr>
                                        <p:cTn id="17" dur="500"/>
                                        <p:tgtEl>
                                          <p:spTgt spid="8">
                                            <p:bg/>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3EFB26C-96F2-4352-89F1-0BD5A6E21113}"/>
              </a:ext>
            </a:extLst>
          </p:cNvPr>
          <p:cNvPicPr>
            <a:picLocks noChangeAspect="1"/>
          </p:cNvPicPr>
          <p:nvPr/>
        </p:nvPicPr>
        <p:blipFill>
          <a:blip r:embed="rId2"/>
          <a:stretch>
            <a:fillRect/>
          </a:stretch>
        </p:blipFill>
        <p:spPr>
          <a:xfrm>
            <a:off x="838200" y="2439626"/>
            <a:ext cx="10515600" cy="4410075"/>
          </a:xfrm>
          <a:prstGeom prst="rect">
            <a:avLst/>
          </a:prstGeom>
        </p:spPr>
      </p:pic>
      <p:sp>
        <p:nvSpPr>
          <p:cNvPr id="2" name="TextBox 1">
            <a:extLst>
              <a:ext uri="{FF2B5EF4-FFF2-40B4-BE49-F238E27FC236}">
                <a16:creationId xmlns:a16="http://schemas.microsoft.com/office/drawing/2014/main" id="{17C8AAED-D73C-4749-A5B9-52D596D2FC97}"/>
              </a:ext>
            </a:extLst>
          </p:cNvPr>
          <p:cNvSpPr txBox="1"/>
          <p:nvPr/>
        </p:nvSpPr>
        <p:spPr>
          <a:xfrm>
            <a:off x="0" y="1642036"/>
            <a:ext cx="12192000" cy="461665"/>
          </a:xfrm>
          <a:prstGeom prst="rect">
            <a:avLst/>
          </a:prstGeom>
          <a:noFill/>
        </p:spPr>
        <p:txBody>
          <a:bodyPr wrap="square" rtlCol="0">
            <a:spAutoFit/>
          </a:bodyPr>
          <a:lstStyle/>
          <a:p>
            <a:pPr algn="ctr"/>
            <a:r>
              <a:rPr lang="en-US" sz="2400" dirty="0"/>
              <a:t>Division is a coin toss. Truncate? Convert to float? </a:t>
            </a:r>
          </a:p>
        </p:txBody>
      </p:sp>
      <p:sp>
        <p:nvSpPr>
          <p:cNvPr id="9" name="TextBox 8">
            <a:extLst>
              <a:ext uri="{FF2B5EF4-FFF2-40B4-BE49-F238E27FC236}">
                <a16:creationId xmlns:a16="http://schemas.microsoft.com/office/drawing/2014/main" id="{77B40BD1-AC94-4787-B8FE-2E81B6D833CC}"/>
              </a:ext>
            </a:extLst>
          </p:cNvPr>
          <p:cNvSpPr txBox="1"/>
          <p:nvPr/>
        </p:nvSpPr>
        <p:spPr>
          <a:xfrm>
            <a:off x="2750712" y="5992569"/>
            <a:ext cx="7012126" cy="461665"/>
          </a:xfrm>
          <a:prstGeom prst="rect">
            <a:avLst/>
          </a:prstGeom>
          <a:solidFill>
            <a:schemeClr val="bg1"/>
          </a:solidFill>
          <a:ln w="57150">
            <a:solidFill>
              <a:schemeClr val="accent2"/>
            </a:solidFill>
          </a:ln>
        </p:spPr>
        <p:txBody>
          <a:bodyPr wrap="square" rtlCol="0">
            <a:spAutoFit/>
          </a:bodyPr>
          <a:lstStyle/>
          <a:p>
            <a:pPr algn="ctr"/>
            <a:r>
              <a:rPr lang="en-US" sz="2400" dirty="0"/>
              <a:t>When we force the result to be integer, it truncates</a:t>
            </a:r>
          </a:p>
        </p:txBody>
      </p:sp>
      <p:sp>
        <p:nvSpPr>
          <p:cNvPr id="10" name="TextBox 9">
            <a:extLst>
              <a:ext uri="{FF2B5EF4-FFF2-40B4-BE49-F238E27FC236}">
                <a16:creationId xmlns:a16="http://schemas.microsoft.com/office/drawing/2014/main" id="{BF1EB4F8-5EBE-43B9-A053-CB62399AC2FC}"/>
              </a:ext>
            </a:extLst>
          </p:cNvPr>
          <p:cNvSpPr txBox="1"/>
          <p:nvPr/>
        </p:nvSpPr>
        <p:spPr>
          <a:xfrm>
            <a:off x="8220364" y="4005910"/>
            <a:ext cx="2327566" cy="830997"/>
          </a:xfrm>
          <a:prstGeom prst="rect">
            <a:avLst/>
          </a:prstGeom>
          <a:solidFill>
            <a:schemeClr val="bg1"/>
          </a:solidFill>
          <a:ln w="57150">
            <a:solidFill>
              <a:schemeClr val="accent6"/>
            </a:solidFill>
          </a:ln>
        </p:spPr>
        <p:txBody>
          <a:bodyPr wrap="square" rtlCol="0">
            <a:spAutoFit/>
          </a:bodyPr>
          <a:lstStyle/>
          <a:p>
            <a:pPr algn="ctr"/>
            <a:r>
              <a:rPr lang="en-US" sz="2400" dirty="0"/>
              <a:t>Smalltalk has a fraction type!</a:t>
            </a:r>
          </a:p>
        </p:txBody>
      </p:sp>
      <p:sp>
        <p:nvSpPr>
          <p:cNvPr id="11" name="Title 1">
            <a:extLst>
              <a:ext uri="{FF2B5EF4-FFF2-40B4-BE49-F238E27FC236}">
                <a16:creationId xmlns:a16="http://schemas.microsoft.com/office/drawing/2014/main" id="{7DD52EF7-8C92-4539-AB04-55C3E386E12E}"/>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Division</a:t>
            </a:r>
            <a:endParaRPr lang="en-US" sz="4000" dirty="0">
              <a:latin typeface="+mn-lt"/>
            </a:endParaRPr>
          </a:p>
        </p:txBody>
      </p:sp>
      <p:cxnSp>
        <p:nvCxnSpPr>
          <p:cNvPr id="12" name="Straight Connector 11">
            <a:extLst>
              <a:ext uri="{FF2B5EF4-FFF2-40B4-BE49-F238E27FC236}">
                <a16:creationId xmlns:a16="http://schemas.microsoft.com/office/drawing/2014/main" id="{62284EBA-1086-4215-9942-D87790B6B525}"/>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06320D0-F4F2-4A23-9B5E-B272B7A1D50C}"/>
              </a:ext>
            </a:extLst>
          </p:cNvPr>
          <p:cNvPicPr>
            <a:picLocks noChangeAspect="1"/>
          </p:cNvPicPr>
          <p:nvPr/>
        </p:nvPicPr>
        <p:blipFill>
          <a:blip r:embed="rId3"/>
          <a:stretch>
            <a:fillRect/>
          </a:stretch>
        </p:blipFill>
        <p:spPr>
          <a:xfrm>
            <a:off x="6486235" y="3513557"/>
            <a:ext cx="619125" cy="1257300"/>
          </a:xfrm>
          <a:prstGeom prst="rect">
            <a:avLst/>
          </a:prstGeom>
        </p:spPr>
      </p:pic>
      <p:cxnSp>
        <p:nvCxnSpPr>
          <p:cNvPr id="18" name="Straight Arrow Connector 17">
            <a:extLst>
              <a:ext uri="{FF2B5EF4-FFF2-40B4-BE49-F238E27FC236}">
                <a16:creationId xmlns:a16="http://schemas.microsoft.com/office/drawing/2014/main" id="{7466C528-50C7-4F45-A605-84E4C9B18EB1}"/>
              </a:ext>
            </a:extLst>
          </p:cNvPr>
          <p:cNvCxnSpPr>
            <a:cxnSpLocks/>
          </p:cNvCxnSpPr>
          <p:nvPr/>
        </p:nvCxnSpPr>
        <p:spPr>
          <a:xfrm flipV="1">
            <a:off x="4137891" y="5524136"/>
            <a:ext cx="0" cy="46843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2BC7724-99FB-4020-BF6C-E7186E6FD54B}"/>
              </a:ext>
            </a:extLst>
          </p:cNvPr>
          <p:cNvCxnSpPr/>
          <p:nvPr/>
        </p:nvCxnSpPr>
        <p:spPr>
          <a:xfrm flipH="1">
            <a:off x="7185891" y="4433456"/>
            <a:ext cx="997527"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103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righ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D272D4-FCE3-4145-BB0E-A573E540744D}"/>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Operator Precedence</a:t>
            </a:r>
            <a:endParaRPr lang="en-US" sz="4000" dirty="0">
              <a:latin typeface="+mn-lt"/>
            </a:endParaRPr>
          </a:p>
        </p:txBody>
      </p:sp>
      <p:cxnSp>
        <p:nvCxnSpPr>
          <p:cNvPr id="8" name="Straight Connector 7">
            <a:extLst>
              <a:ext uri="{FF2B5EF4-FFF2-40B4-BE49-F238E27FC236}">
                <a16:creationId xmlns:a16="http://schemas.microsoft.com/office/drawing/2014/main" id="{0613D1EA-31B0-44E6-BB54-40EDEC196E41}"/>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04E16E1-09E1-440D-B3D6-515A177FA910}"/>
              </a:ext>
            </a:extLst>
          </p:cNvPr>
          <p:cNvPicPr>
            <a:picLocks noChangeAspect="1"/>
          </p:cNvPicPr>
          <p:nvPr/>
        </p:nvPicPr>
        <p:blipFill>
          <a:blip r:embed="rId2"/>
          <a:stretch>
            <a:fillRect/>
          </a:stretch>
        </p:blipFill>
        <p:spPr>
          <a:xfrm>
            <a:off x="6311034" y="1868055"/>
            <a:ext cx="5314950" cy="4267200"/>
          </a:xfrm>
          <a:prstGeom prst="rect">
            <a:avLst/>
          </a:prstGeom>
        </p:spPr>
      </p:pic>
      <p:pic>
        <p:nvPicPr>
          <p:cNvPr id="9" name="Picture 8">
            <a:extLst>
              <a:ext uri="{FF2B5EF4-FFF2-40B4-BE49-F238E27FC236}">
                <a16:creationId xmlns:a16="http://schemas.microsoft.com/office/drawing/2014/main" id="{09F9C01E-EDE7-4930-BA37-308982656B1D}"/>
              </a:ext>
            </a:extLst>
          </p:cNvPr>
          <p:cNvPicPr>
            <a:picLocks noChangeAspect="1"/>
          </p:cNvPicPr>
          <p:nvPr/>
        </p:nvPicPr>
        <p:blipFill>
          <a:blip r:embed="rId3"/>
          <a:stretch>
            <a:fillRect/>
          </a:stretch>
        </p:blipFill>
        <p:spPr>
          <a:xfrm>
            <a:off x="635000" y="1868055"/>
            <a:ext cx="5314950" cy="4162425"/>
          </a:xfrm>
          <a:prstGeom prst="rect">
            <a:avLst/>
          </a:prstGeom>
        </p:spPr>
      </p:pic>
      <p:pic>
        <p:nvPicPr>
          <p:cNvPr id="10" name="Picture 10" descr="Image result for java">
            <a:extLst>
              <a:ext uri="{FF2B5EF4-FFF2-40B4-BE49-F238E27FC236}">
                <a16:creationId xmlns:a16="http://schemas.microsoft.com/office/drawing/2014/main" id="{E1B51AE7-7C65-4630-B37B-67E2F6EA0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4916" y="61056"/>
            <a:ext cx="1707976" cy="113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20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6FD5B9-71B4-4EC5-8B38-EDBF504F171C}"/>
              </a:ext>
            </a:extLst>
          </p:cNvPr>
          <p:cNvPicPr>
            <a:picLocks noChangeAspect="1"/>
          </p:cNvPicPr>
          <p:nvPr/>
        </p:nvPicPr>
        <p:blipFill rotWithShape="1">
          <a:blip r:embed="rId2"/>
          <a:srcRect b="21396"/>
          <a:stretch/>
        </p:blipFill>
        <p:spPr>
          <a:xfrm>
            <a:off x="838200" y="3192532"/>
            <a:ext cx="10515600" cy="3665468"/>
          </a:xfrm>
          <a:prstGeom prst="rect">
            <a:avLst/>
          </a:prstGeom>
        </p:spPr>
      </p:pic>
      <p:sp>
        <p:nvSpPr>
          <p:cNvPr id="3" name="TextBox 2">
            <a:extLst>
              <a:ext uri="{FF2B5EF4-FFF2-40B4-BE49-F238E27FC236}">
                <a16:creationId xmlns:a16="http://schemas.microsoft.com/office/drawing/2014/main" id="{7FE6A285-508D-4C5A-9FF3-64CE0CD10BC1}"/>
              </a:ext>
            </a:extLst>
          </p:cNvPr>
          <p:cNvSpPr txBox="1"/>
          <p:nvPr/>
        </p:nvSpPr>
        <p:spPr>
          <a:xfrm>
            <a:off x="1766656" y="1657448"/>
            <a:ext cx="9507985"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i="1" dirty="0"/>
              <a:t>Three</a:t>
            </a:r>
            <a:r>
              <a:rPr lang="en-US" sz="2400" dirty="0"/>
              <a:t> levels! Unary -&gt; Binary -&gt; Keyword</a:t>
            </a:r>
          </a:p>
          <a:p>
            <a:pPr marL="342900" indent="-342900">
              <a:buFont typeface="Arial" panose="020B0604020202020204" pitchFamily="34" charset="0"/>
              <a:buChar char="•"/>
            </a:pPr>
            <a:r>
              <a:rPr lang="en-US" sz="2400" dirty="0"/>
              <a:t>After that, ordering goes from left to right</a:t>
            </a:r>
          </a:p>
          <a:p>
            <a:pPr marL="342900" indent="-342900">
              <a:buFont typeface="Arial" panose="020B0604020202020204" pitchFamily="34" charset="0"/>
              <a:buChar char="•"/>
            </a:pPr>
            <a:r>
              <a:rPr lang="en-US" sz="2400" dirty="0"/>
              <a:t>Brackets </a:t>
            </a:r>
            <a:r>
              <a:rPr lang="en-US" sz="2400" b="1" i="1" u="sng" dirty="0"/>
              <a:t>must</a:t>
            </a:r>
            <a:r>
              <a:rPr lang="en-US" sz="2400" dirty="0"/>
              <a:t> be used to specify ordering outside of this.</a:t>
            </a:r>
          </a:p>
        </p:txBody>
      </p:sp>
      <p:sp>
        <p:nvSpPr>
          <p:cNvPr id="7" name="TextBox 6">
            <a:extLst>
              <a:ext uri="{FF2B5EF4-FFF2-40B4-BE49-F238E27FC236}">
                <a16:creationId xmlns:a16="http://schemas.microsoft.com/office/drawing/2014/main" id="{E9AE706E-E10D-481F-975D-E7BA120B23A6}"/>
              </a:ext>
            </a:extLst>
          </p:cNvPr>
          <p:cNvSpPr txBox="1"/>
          <p:nvPr/>
        </p:nvSpPr>
        <p:spPr>
          <a:xfrm>
            <a:off x="2742752" y="5829073"/>
            <a:ext cx="6706496" cy="461665"/>
          </a:xfrm>
          <a:prstGeom prst="rect">
            <a:avLst/>
          </a:prstGeom>
          <a:solidFill>
            <a:schemeClr val="bg1"/>
          </a:solidFill>
          <a:ln w="76200">
            <a:solidFill>
              <a:srgbClr val="C00000"/>
            </a:solidFill>
          </a:ln>
        </p:spPr>
        <p:txBody>
          <a:bodyPr wrap="square" rtlCol="0">
            <a:spAutoFit/>
          </a:bodyPr>
          <a:lstStyle/>
          <a:p>
            <a:pPr algn="ctr"/>
            <a:r>
              <a:rPr lang="en-US" sz="2400" b="1" dirty="0"/>
              <a:t>+</a:t>
            </a:r>
            <a:r>
              <a:rPr lang="en-US" sz="2400" dirty="0"/>
              <a:t> and </a:t>
            </a:r>
            <a:r>
              <a:rPr lang="en-US" sz="2400" b="1" dirty="0"/>
              <a:t>*</a:t>
            </a:r>
            <a:r>
              <a:rPr lang="en-US" sz="2400" dirty="0"/>
              <a:t> are both binary operators (two operands)</a:t>
            </a:r>
          </a:p>
        </p:txBody>
      </p:sp>
      <p:sp>
        <p:nvSpPr>
          <p:cNvPr id="6" name="Title 1">
            <a:extLst>
              <a:ext uri="{FF2B5EF4-FFF2-40B4-BE49-F238E27FC236}">
                <a16:creationId xmlns:a16="http://schemas.microsoft.com/office/drawing/2014/main" id="{BED272D4-FCE3-4145-BB0E-A573E540744D}"/>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Operator/Message Precedence</a:t>
            </a:r>
            <a:endParaRPr lang="en-US" sz="4000" dirty="0">
              <a:latin typeface="+mn-lt"/>
            </a:endParaRPr>
          </a:p>
        </p:txBody>
      </p:sp>
      <p:cxnSp>
        <p:nvCxnSpPr>
          <p:cNvPr id="8" name="Straight Connector 7">
            <a:extLst>
              <a:ext uri="{FF2B5EF4-FFF2-40B4-BE49-F238E27FC236}">
                <a16:creationId xmlns:a16="http://schemas.microsoft.com/office/drawing/2014/main" id="{0613D1EA-31B0-44E6-BB54-40EDEC196E41}"/>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 name="Picture 4" descr="Image result for smalltalk language">
            <a:extLst>
              <a:ext uri="{FF2B5EF4-FFF2-40B4-BE49-F238E27FC236}">
                <a16:creationId xmlns:a16="http://schemas.microsoft.com/office/drawing/2014/main" id="{266D0D9A-08F9-40B1-BBE0-7260DB3A3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344" y="279111"/>
            <a:ext cx="1496100" cy="188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14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D47D3C-498A-416F-9C3F-7AB31D06F1ED}"/>
              </a:ext>
            </a:extLst>
          </p:cNvPr>
          <p:cNvSpPr txBox="1"/>
          <p:nvPr/>
        </p:nvSpPr>
        <p:spPr>
          <a:xfrm>
            <a:off x="3241201" y="1590987"/>
            <a:ext cx="6684885" cy="1569660"/>
          </a:xfrm>
          <a:prstGeom prst="rect">
            <a:avLst/>
          </a:prstGeom>
          <a:noFill/>
        </p:spPr>
        <p:txBody>
          <a:bodyPr wrap="square" rtlCol="0">
            <a:spAutoFit/>
          </a:bodyPr>
          <a:lstStyle/>
          <a:p>
            <a:r>
              <a:rPr lang="en-US" sz="2400" b="1" dirty="0">
                <a:latin typeface="Consolas" panose="020B0609020204030204" pitchFamily="49" charset="0"/>
              </a:rPr>
              <a:t>//</a:t>
            </a:r>
            <a:r>
              <a:rPr lang="en-US" sz="2400" dirty="0"/>
              <a:t>		Integer division</a:t>
            </a:r>
          </a:p>
          <a:p>
            <a:r>
              <a:rPr lang="en-US" sz="2400" b="1" dirty="0">
                <a:latin typeface="Consolas" panose="020B0609020204030204" pitchFamily="49" charset="0"/>
              </a:rPr>
              <a:t>\\</a:t>
            </a:r>
            <a:r>
              <a:rPr lang="en-US" sz="2400" dirty="0"/>
              <a:t>		Integer remainder (% in Java)</a:t>
            </a:r>
          </a:p>
          <a:p>
            <a:r>
              <a:rPr lang="en-US" sz="2400" b="1" dirty="0">
                <a:latin typeface="Consolas" panose="020B0609020204030204" pitchFamily="49" charset="0"/>
              </a:rPr>
              <a:t>sqrt</a:t>
            </a:r>
            <a:r>
              <a:rPr lang="en-US" sz="2400" dirty="0"/>
              <a:t>		Square root</a:t>
            </a:r>
          </a:p>
          <a:p>
            <a:r>
              <a:rPr lang="en-US" sz="2400" b="1" dirty="0" err="1">
                <a:latin typeface="Consolas" panose="020B0609020204030204" pitchFamily="49" charset="0"/>
              </a:rPr>
              <a:t>raisedTo</a:t>
            </a:r>
            <a:r>
              <a:rPr lang="en-US" sz="2400" b="1" dirty="0">
                <a:latin typeface="Consolas" panose="020B0609020204030204" pitchFamily="49" charset="0"/>
              </a:rPr>
              <a:t>:</a:t>
            </a:r>
            <a:r>
              <a:rPr lang="en-US" sz="2400" dirty="0"/>
              <a:t>	Power function (pow() in Java)</a:t>
            </a:r>
          </a:p>
        </p:txBody>
      </p:sp>
      <p:sp>
        <p:nvSpPr>
          <p:cNvPr id="5" name="Title 1">
            <a:extLst>
              <a:ext uri="{FF2B5EF4-FFF2-40B4-BE49-F238E27FC236}">
                <a16:creationId xmlns:a16="http://schemas.microsoft.com/office/drawing/2014/main" id="{2101E1DB-034A-427A-8142-35FBC232DA0C}"/>
              </a:ext>
            </a:extLst>
          </p:cNvPr>
          <p:cNvSpPr txBox="1">
            <a:spLocks/>
          </p:cNvSpPr>
          <p:nvPr/>
        </p:nvSpPr>
        <p:spPr>
          <a:xfrm>
            <a:off x="838200" y="82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n-lt"/>
              </a:rPr>
              <a:t>New or Differing Operators</a:t>
            </a:r>
            <a:endParaRPr lang="en-US" sz="4000" dirty="0">
              <a:latin typeface="+mn-lt"/>
            </a:endParaRPr>
          </a:p>
        </p:txBody>
      </p:sp>
      <p:cxnSp>
        <p:nvCxnSpPr>
          <p:cNvPr id="6" name="Straight Connector 5">
            <a:extLst>
              <a:ext uri="{FF2B5EF4-FFF2-40B4-BE49-F238E27FC236}">
                <a16:creationId xmlns:a16="http://schemas.microsoft.com/office/drawing/2014/main" id="{DC8BFD41-2FA8-4164-BE07-697CF87F76CA}"/>
              </a:ext>
            </a:extLst>
          </p:cNvPr>
          <p:cNvCxnSpPr>
            <a:cxnSpLocks/>
          </p:cNvCxnSpPr>
          <p:nvPr/>
        </p:nvCxnSpPr>
        <p:spPr>
          <a:xfrm>
            <a:off x="838200" y="1333864"/>
            <a:ext cx="10515600" cy="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EAA50EB-1B3F-4300-A535-092136A2426A}"/>
              </a:ext>
            </a:extLst>
          </p:cNvPr>
          <p:cNvPicPr>
            <a:picLocks noChangeAspect="1"/>
          </p:cNvPicPr>
          <p:nvPr/>
        </p:nvPicPr>
        <p:blipFill rotWithShape="1">
          <a:blip r:embed="rId2"/>
          <a:srcRect b="28559"/>
          <a:stretch/>
        </p:blipFill>
        <p:spPr>
          <a:xfrm>
            <a:off x="838200" y="3526563"/>
            <a:ext cx="10515600" cy="3331437"/>
          </a:xfrm>
          <a:prstGeom prst="rect">
            <a:avLst/>
          </a:prstGeom>
        </p:spPr>
      </p:pic>
    </p:spTree>
    <p:extLst>
      <p:ext uri="{BB962C8B-B14F-4D97-AF65-F5344CB8AC3E}">
        <p14:creationId xmlns:p14="http://schemas.microsoft.com/office/powerpoint/2010/main" val="279100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AF83A1-92AE-43FA-B84E-7373E6387934}"/>
              </a:ext>
            </a:extLst>
          </p:cNvPr>
          <p:cNvPicPr>
            <a:picLocks noChangeAspect="1"/>
          </p:cNvPicPr>
          <p:nvPr/>
        </p:nvPicPr>
        <p:blipFill>
          <a:blip r:embed="rId2"/>
          <a:stretch>
            <a:fillRect/>
          </a:stretch>
        </p:blipFill>
        <p:spPr>
          <a:xfrm>
            <a:off x="303135" y="76200"/>
            <a:ext cx="8496300" cy="6705600"/>
          </a:xfrm>
          <a:prstGeom prst="rect">
            <a:avLst/>
          </a:prstGeom>
          <a:ln w="57150">
            <a:solidFill>
              <a:schemeClr val="tx1"/>
            </a:solidFill>
          </a:ln>
        </p:spPr>
      </p:pic>
      <p:sp>
        <p:nvSpPr>
          <p:cNvPr id="2" name="TextBox 1">
            <a:extLst>
              <a:ext uri="{FF2B5EF4-FFF2-40B4-BE49-F238E27FC236}">
                <a16:creationId xmlns:a16="http://schemas.microsoft.com/office/drawing/2014/main" id="{2F05D2C6-740E-4B40-B31D-647240C89897}"/>
              </a:ext>
            </a:extLst>
          </p:cNvPr>
          <p:cNvSpPr txBox="1"/>
          <p:nvPr/>
        </p:nvSpPr>
        <p:spPr>
          <a:xfrm rot="262305">
            <a:off x="9020178" y="435007"/>
            <a:ext cx="2956264" cy="1077218"/>
          </a:xfrm>
          <a:prstGeom prst="rect">
            <a:avLst/>
          </a:prstGeom>
          <a:noFill/>
          <a:ln w="76200">
            <a:solidFill>
              <a:schemeClr val="accent6"/>
            </a:solidFill>
          </a:ln>
        </p:spPr>
        <p:txBody>
          <a:bodyPr wrap="square" rtlCol="0">
            <a:spAutoFit/>
          </a:bodyPr>
          <a:lstStyle/>
          <a:p>
            <a:pPr algn="ctr"/>
            <a:r>
              <a:rPr lang="en-US" sz="3200" b="1" dirty="0"/>
              <a:t>… and much, much more:</a:t>
            </a:r>
          </a:p>
        </p:txBody>
      </p:sp>
      <p:pic>
        <p:nvPicPr>
          <p:cNvPr id="4" name="Picture 3">
            <a:extLst>
              <a:ext uri="{FF2B5EF4-FFF2-40B4-BE49-F238E27FC236}">
                <a16:creationId xmlns:a16="http://schemas.microsoft.com/office/drawing/2014/main" id="{28ABACC2-98C6-4BC9-8664-63407C9AB4DC}"/>
              </a:ext>
            </a:extLst>
          </p:cNvPr>
          <p:cNvPicPr>
            <a:picLocks noChangeAspect="1"/>
          </p:cNvPicPr>
          <p:nvPr/>
        </p:nvPicPr>
        <p:blipFill>
          <a:blip r:embed="rId3"/>
          <a:stretch>
            <a:fillRect/>
          </a:stretch>
        </p:blipFill>
        <p:spPr>
          <a:xfrm>
            <a:off x="2078623" y="2456848"/>
            <a:ext cx="9934575" cy="4181475"/>
          </a:xfrm>
          <a:prstGeom prst="rect">
            <a:avLst/>
          </a:prstGeom>
          <a:ln w="57150">
            <a:solidFill>
              <a:schemeClr val="tx1"/>
            </a:solidFill>
          </a:ln>
        </p:spPr>
      </p:pic>
      <p:sp>
        <p:nvSpPr>
          <p:cNvPr id="5" name="Rectangle 4">
            <a:extLst>
              <a:ext uri="{FF2B5EF4-FFF2-40B4-BE49-F238E27FC236}">
                <a16:creationId xmlns:a16="http://schemas.microsoft.com/office/drawing/2014/main" id="{CE7A40B8-798C-4F90-AD9F-F050939AE4BB}"/>
              </a:ext>
            </a:extLst>
          </p:cNvPr>
          <p:cNvSpPr/>
          <p:nvPr/>
        </p:nvSpPr>
        <p:spPr>
          <a:xfrm>
            <a:off x="7345574" y="1855424"/>
            <a:ext cx="4667624" cy="369332"/>
          </a:xfrm>
          <a:prstGeom prst="rect">
            <a:avLst/>
          </a:prstGeom>
          <a:solidFill>
            <a:schemeClr val="bg1"/>
          </a:solidFill>
          <a:ln w="57150">
            <a:solidFill>
              <a:schemeClr val="accent6"/>
            </a:solidFill>
          </a:ln>
        </p:spPr>
        <p:txBody>
          <a:bodyPr wrap="none">
            <a:spAutoFit/>
          </a:bodyPr>
          <a:lstStyle/>
          <a:p>
            <a:r>
              <a:rPr lang="en-US" dirty="0"/>
              <a:t>http://squeak.org/documentation/terse_guide/</a:t>
            </a:r>
          </a:p>
        </p:txBody>
      </p:sp>
    </p:spTree>
    <p:extLst>
      <p:ext uri="{BB962C8B-B14F-4D97-AF65-F5344CB8AC3E}">
        <p14:creationId xmlns:p14="http://schemas.microsoft.com/office/powerpoint/2010/main" val="62841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8E652D-77A8-496C-9558-04E223B82D9C}"/>
              </a:ext>
            </a:extLst>
          </p:cNvPr>
          <p:cNvPicPr>
            <a:picLocks noChangeAspect="1"/>
          </p:cNvPicPr>
          <p:nvPr/>
        </p:nvPicPr>
        <p:blipFill>
          <a:blip r:embed="rId2"/>
          <a:stretch>
            <a:fillRect/>
          </a:stretch>
        </p:blipFill>
        <p:spPr>
          <a:xfrm>
            <a:off x="739847" y="741233"/>
            <a:ext cx="10712306" cy="4750438"/>
          </a:xfrm>
          <a:prstGeom prst="rect">
            <a:avLst/>
          </a:prstGeom>
        </p:spPr>
      </p:pic>
      <p:sp>
        <p:nvSpPr>
          <p:cNvPr id="4" name="Rectangle: Rounded Corners 3">
            <a:extLst>
              <a:ext uri="{FF2B5EF4-FFF2-40B4-BE49-F238E27FC236}">
                <a16:creationId xmlns:a16="http://schemas.microsoft.com/office/drawing/2014/main" id="{EFB98C2A-EB2D-400E-80E9-46D9BA69D321}"/>
              </a:ext>
            </a:extLst>
          </p:cNvPr>
          <p:cNvSpPr/>
          <p:nvPr/>
        </p:nvSpPr>
        <p:spPr>
          <a:xfrm>
            <a:off x="878873" y="2754039"/>
            <a:ext cx="1827382" cy="654178"/>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88D292D-24DF-4E9B-B32E-129D3E46F94D}"/>
              </a:ext>
            </a:extLst>
          </p:cNvPr>
          <p:cNvSpPr txBox="1"/>
          <p:nvPr/>
        </p:nvSpPr>
        <p:spPr>
          <a:xfrm>
            <a:off x="4163887" y="2672518"/>
            <a:ext cx="4841568" cy="1200329"/>
          </a:xfrm>
          <a:prstGeom prst="rect">
            <a:avLst/>
          </a:prstGeom>
          <a:solidFill>
            <a:schemeClr val="bg1"/>
          </a:solidFill>
          <a:ln w="57150">
            <a:solidFill>
              <a:schemeClr val="accent2"/>
            </a:solidFill>
          </a:ln>
        </p:spPr>
        <p:txBody>
          <a:bodyPr wrap="square" rtlCol="0">
            <a:spAutoFit/>
          </a:bodyPr>
          <a:lstStyle/>
          <a:p>
            <a:r>
              <a:rPr lang="en-US" sz="2400" b="1" u="sng" dirty="0"/>
              <a:t>Different from what we’re used to:</a:t>
            </a:r>
          </a:p>
          <a:p>
            <a:pPr marL="457200" indent="-457200">
              <a:buFont typeface="Arial" panose="020B0604020202020204" pitchFamily="34" charset="0"/>
              <a:buChar char="•"/>
            </a:pPr>
            <a:r>
              <a:rPr lang="en-US" sz="2400" dirty="0">
                <a:latin typeface="Consolas" panose="020B0609020204030204" pitchFamily="49" charset="0"/>
              </a:rPr>
              <a:t>x = </a:t>
            </a:r>
            <a:r>
              <a:rPr lang="en-US" sz="2400" dirty="0" err="1">
                <a:latin typeface="Consolas" panose="020B0609020204030204" pitchFamily="49" charset="0"/>
              </a:rPr>
              <a:t>Math.sqrt</a:t>
            </a:r>
            <a:r>
              <a:rPr lang="en-US" sz="2400" dirty="0">
                <a:latin typeface="Consolas" panose="020B0609020204030204" pitchFamily="49" charset="0"/>
              </a:rPr>
              <a:t>(25);</a:t>
            </a:r>
          </a:p>
          <a:p>
            <a:pPr marL="457200" indent="-457200">
              <a:buFont typeface="Arial" panose="020B0604020202020204" pitchFamily="34" charset="0"/>
              <a:buChar char="•"/>
            </a:pPr>
            <a:r>
              <a:rPr lang="en-US" sz="2400" dirty="0">
                <a:latin typeface="Consolas" panose="020B0609020204030204" pitchFamily="49" charset="0"/>
              </a:rPr>
              <a:t>y = </a:t>
            </a:r>
            <a:r>
              <a:rPr lang="en-US" sz="2400" dirty="0" err="1">
                <a:latin typeface="Consolas" panose="020B0609020204030204" pitchFamily="49" charset="0"/>
              </a:rPr>
              <a:t>Math.pow</a:t>
            </a:r>
            <a:r>
              <a:rPr lang="en-US" sz="2400" dirty="0">
                <a:latin typeface="Consolas" panose="020B0609020204030204" pitchFamily="49" charset="0"/>
              </a:rPr>
              <a:t>(8, 2);</a:t>
            </a:r>
          </a:p>
        </p:txBody>
      </p:sp>
    </p:spTree>
    <p:extLst>
      <p:ext uri="{BB962C8B-B14F-4D97-AF65-F5344CB8AC3E}">
        <p14:creationId xmlns:p14="http://schemas.microsoft.com/office/powerpoint/2010/main" val="177122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fade">
                                      <p:cBhvr>
                                        <p:cTn id="12" dur="500"/>
                                        <p:tgtEl>
                                          <p:spTgt spid="5">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353DE0-D1C8-4964-811B-4E7A26110A55}"/>
              </a:ext>
            </a:extLst>
          </p:cNvPr>
          <p:cNvPicPr>
            <a:picLocks noChangeAspect="1"/>
          </p:cNvPicPr>
          <p:nvPr/>
        </p:nvPicPr>
        <p:blipFill>
          <a:blip r:embed="rId2"/>
          <a:stretch>
            <a:fillRect/>
          </a:stretch>
        </p:blipFill>
        <p:spPr>
          <a:xfrm>
            <a:off x="883542" y="594804"/>
            <a:ext cx="10518346" cy="5811939"/>
          </a:xfrm>
          <a:prstGeom prst="rect">
            <a:avLst/>
          </a:prstGeom>
        </p:spPr>
      </p:pic>
    </p:spTree>
    <p:extLst>
      <p:ext uri="{BB962C8B-B14F-4D97-AF65-F5344CB8AC3E}">
        <p14:creationId xmlns:p14="http://schemas.microsoft.com/office/powerpoint/2010/main" val="42602868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14254</TotalTime>
  <Words>5177</Words>
  <Application>Microsoft Office PowerPoint</Application>
  <PresentationFormat>Widescreen</PresentationFormat>
  <Paragraphs>629</Paragraphs>
  <Slides>128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128</vt:i4>
      </vt:variant>
    </vt:vector>
  </HeadingPairs>
  <TitlesOfParts>
    <vt:vector size="135" baseType="lpstr">
      <vt:lpstr>Arial</vt:lpstr>
      <vt:lpstr>Calibri</vt:lpstr>
      <vt:lpstr>Calibri Light</vt:lpstr>
      <vt:lpstr>Consolas</vt:lpstr>
      <vt:lpstr>Courier New</vt:lpstr>
      <vt:lpstr>NimbusSanL-Regu</vt:lpstr>
      <vt:lpstr>Office Theme</vt:lpstr>
      <vt:lpstr>CCPS 506</vt:lpstr>
      <vt:lpstr>Instructor</vt:lpstr>
      <vt:lpstr>When Contacting…</vt:lpstr>
      <vt:lpstr>You</vt:lpstr>
      <vt:lpstr>Course Administration</vt:lpstr>
      <vt:lpstr>D2L Course Content</vt:lpstr>
      <vt:lpstr>D2L Course Content</vt:lpstr>
      <vt:lpstr>Course Synopsis</vt:lpstr>
      <vt:lpstr>Course Synopsis</vt:lpstr>
      <vt:lpstr>Language Learning Outcomes</vt:lpstr>
      <vt:lpstr>Course Text</vt:lpstr>
      <vt:lpstr>Evaluation</vt:lpstr>
      <vt:lpstr>Labs</vt:lpstr>
      <vt:lpstr>Labs…</vt:lpstr>
      <vt:lpstr>Tentative Content Schedule</vt:lpstr>
      <vt:lpstr>PowerPoint Presentation</vt:lpstr>
      <vt:lpstr>Let’s Get Started!</vt:lpstr>
      <vt:lpstr>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Nifty Pharo Reference: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CCPS 590</dc:title>
  <dc:creator>Alex Ufkes</dc:creator>
  <cp:lastModifiedBy>Alex Ufkes</cp:lastModifiedBy>
  <cp:revision>521</cp:revision>
  <dcterms:created xsi:type="dcterms:W3CDTF">2018-04-30T11:15:16Z</dcterms:created>
  <dcterms:modified xsi:type="dcterms:W3CDTF">2019-09-07T17:14:59Z</dcterms:modified>
</cp:coreProperties>
</file>